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9" r:id="rId4"/>
    <p:sldId id="267" r:id="rId5"/>
    <p:sldId id="268" r:id="rId6"/>
    <p:sldId id="269" r:id="rId7"/>
    <p:sldId id="258" r:id="rId8"/>
    <p:sldId id="270" r:id="rId9"/>
    <p:sldId id="271" r:id="rId10"/>
    <p:sldId id="265" r:id="rId11"/>
    <p:sldId id="266" r:id="rId12"/>
    <p:sldId id="264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81" r:id="rId22"/>
    <p:sldId id="282" r:id="rId23"/>
    <p:sldId id="283" r:id="rId24"/>
    <p:sldId id="277" r:id="rId25"/>
    <p:sldId id="28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556EB-F626-4FD9-B294-47A7BD2DD2FA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63405-8CE7-4E21-8690-70F992C5E00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19960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63405-8CE7-4E21-8690-70F992C5E007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05506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63405-8CE7-4E21-8690-70F992C5E007}" type="slidenum">
              <a:rPr lang="hr-HR" smtClean="0"/>
              <a:t>17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77562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63405-8CE7-4E21-8690-70F992C5E007}" type="slidenum">
              <a:rPr lang="hr-HR" smtClean="0"/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91685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55978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0347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42623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132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94704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576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44590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339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7081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3606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799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9635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0827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7351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30789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7384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7BAC1-1455-47A7-8F63-A6281C9AC761}" type="datetimeFigureOut">
              <a:rPr lang="hr-HR" smtClean="0"/>
              <a:t>12.10.2019.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6A0738E-5055-49FD-8DFE-93A517F9A8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1824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9797E3-F15C-4FB1-802D-8E76BBBC7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29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6C8B3FF-9E59-4A08-B187-0C4B34382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4738"/>
          </a:xfrm>
        </p:spPr>
        <p:txBody>
          <a:bodyPr>
            <a:normAutofit fontScale="90000"/>
          </a:bodyPr>
          <a:lstStyle/>
          <a:p>
            <a:r>
              <a:rPr lang="hr-H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Što je to otpad…? </a:t>
            </a:r>
          </a:p>
        </p:txBody>
      </p:sp>
      <p:pic>
        <p:nvPicPr>
          <p:cNvPr id="4" name="Picture 76">
            <a:extLst>
              <a:ext uri="{FF2B5EF4-FFF2-40B4-BE49-F238E27FC236}">
                <a16:creationId xmlns:a16="http://schemas.microsoft.com/office/drawing/2014/main" id="{A41E8399-6955-4EB8-BD30-98B3F4C64FD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>
          <a:xfrm>
            <a:off x="8039090" y="4383464"/>
            <a:ext cx="3913359" cy="2320173"/>
          </a:xfrm>
          <a:prstGeom prst="rect">
            <a:avLst/>
          </a:prstGeom>
          <a:ln>
            <a:noFill/>
          </a:ln>
        </p:spPr>
      </p:pic>
      <p:sp>
        <p:nvSpPr>
          <p:cNvPr id="5" name="Pravokutnik 4">
            <a:extLst>
              <a:ext uri="{FF2B5EF4-FFF2-40B4-BE49-F238E27FC236}">
                <a16:creationId xmlns:a16="http://schemas.microsoft.com/office/drawing/2014/main" id="{84FFDBCD-2F47-415D-B367-8DBA7D79F79B}"/>
              </a:ext>
            </a:extLst>
          </p:cNvPr>
          <p:cNvSpPr/>
          <p:nvPr/>
        </p:nvSpPr>
        <p:spPr>
          <a:xfrm>
            <a:off x="3048000" y="1455113"/>
            <a:ext cx="661447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2713" lvl="1" indent="0">
              <a:buNone/>
              <a:defRPr/>
            </a:pPr>
            <a:r>
              <a:rPr lang="hr-HR" kern="0" dirty="0"/>
              <a:t>Kao odgovor na pitanje u naslovu nameću se odgovori:</a:t>
            </a:r>
          </a:p>
          <a:p>
            <a:pPr lvl="1">
              <a:buFont typeface="Arial" panose="020B0604020202020204" pitchFamily="34" charset="0"/>
              <a:buChar char="…"/>
              <a:defRPr/>
            </a:pPr>
            <a:r>
              <a:rPr lang="hr-HR" kern="0" dirty="0"/>
              <a:t>zbroj proizvodnih i potrošačkih ostataka</a:t>
            </a:r>
          </a:p>
          <a:p>
            <a:pPr lvl="1">
              <a:buFont typeface="Arial" panose="020B0604020202020204" pitchFamily="34" charset="0"/>
              <a:buChar char="…"/>
              <a:defRPr/>
            </a:pPr>
            <a:r>
              <a:rPr lang="hr-HR" kern="0" dirty="0"/>
              <a:t>jasni otisak materijalnog života ljudi… ili</a:t>
            </a:r>
          </a:p>
          <a:p>
            <a:pPr lvl="1">
              <a:buFont typeface="Arial" panose="020B0604020202020204" pitchFamily="34" charset="0"/>
              <a:buChar char="…"/>
              <a:defRPr/>
            </a:pPr>
            <a:r>
              <a:rPr lang="hr-HR" dirty="0"/>
              <a:t>je svaka tvar ili predmet koji posjednik odbacuje, namjerava ili mora odbaciti.</a:t>
            </a:r>
            <a:endParaRPr lang="hr-HR" kern="0" dirty="0"/>
          </a:p>
          <a:p>
            <a:pPr algn="ctr">
              <a:defRPr/>
            </a:pPr>
            <a:r>
              <a:rPr lang="hr-HR" sz="2400" b="1" kern="0" dirty="0">
                <a:solidFill>
                  <a:srgbClr val="CC0000"/>
                </a:solidFill>
              </a:rPr>
              <a:t>Otpad je još nedovoljno otkriven izvor sirovina i energije!</a:t>
            </a:r>
          </a:p>
          <a:p>
            <a:pPr algn="ctr">
              <a:defRPr/>
            </a:pPr>
            <a:r>
              <a:rPr lang="hr-HR" sz="24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Čovjek je jedino biće na svijetu koje stvara otpad.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20A3B60-A891-4BC9-90AB-5C05C0E11A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7" y="4245378"/>
            <a:ext cx="3065107" cy="200610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F0B7C0F7-287A-4BEB-B830-269E8115B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900" y="4584506"/>
            <a:ext cx="3185714" cy="211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7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79EF9F-718F-4B77-8095-AC90A7C7D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8433"/>
          </a:xfrm>
        </p:spPr>
        <p:txBody>
          <a:bodyPr>
            <a:normAutofit fontScale="90000"/>
          </a:bodyPr>
          <a:lstStyle/>
          <a:p>
            <a:r>
              <a:rPr lang="hr-HR" dirty="0"/>
              <a:t>ZAKONSKE OBVEZE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A4037B1-D1F4-496B-AD8A-0686A31DC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97" y="1084083"/>
            <a:ext cx="9456481" cy="5269582"/>
          </a:xfrm>
        </p:spPr>
        <p:txBody>
          <a:bodyPr>
            <a:noAutofit/>
          </a:bodyPr>
          <a:lstStyle/>
          <a:p>
            <a:endParaRPr lang="hr-HR" sz="2000" dirty="0"/>
          </a:p>
          <a:p>
            <a:r>
              <a:rPr lang="hr-HR" sz="2000" dirty="0"/>
              <a:t>Zakon o održivom gospodarenju otpadom (NN 94/13, 73/17, 14/19)       </a:t>
            </a:r>
          </a:p>
          <a:p>
            <a:r>
              <a:rPr lang="hr-HR" sz="2000" dirty="0"/>
              <a:t>Uredba o gospodarenju komunalnim otpadom (NN 50/17. i 84/19.)</a:t>
            </a:r>
          </a:p>
          <a:p>
            <a:r>
              <a:rPr lang="hr-HR" sz="2000" dirty="0"/>
              <a:t>Plan gospodarenja otpadom Republike Hrvatske za razdoblje 2017. do 2022. godine (NN 3/17) </a:t>
            </a:r>
          </a:p>
          <a:p>
            <a:r>
              <a:rPr lang="hr-HR" sz="2000" dirty="0"/>
              <a:t> CILJEVI: </a:t>
            </a:r>
          </a:p>
          <a:p>
            <a:pPr marL="0" indent="0">
              <a:buNone/>
            </a:pPr>
            <a:r>
              <a:rPr lang="hr-HR" sz="2000" dirty="0"/>
              <a:t>         ✔ 50% odvojeno prikupljenog otpada do 2023.</a:t>
            </a:r>
          </a:p>
          <a:p>
            <a:pPr marL="0" indent="0">
              <a:buNone/>
            </a:pPr>
            <a:r>
              <a:rPr lang="hr-HR" sz="2000" dirty="0"/>
              <a:t>         ✔ 10% odlaganja miješanog komunalnog otpada do 2025.   </a:t>
            </a:r>
          </a:p>
          <a:p>
            <a:pPr marL="0" indent="0">
              <a:buNone/>
            </a:pPr>
            <a:endParaRPr lang="hr-HR" sz="2000" dirty="0"/>
          </a:p>
          <a:p>
            <a:pPr marL="0" indent="0">
              <a:buNone/>
            </a:pPr>
            <a:r>
              <a:rPr lang="hr-HR" sz="2000" dirty="0"/>
              <a:t>Podaci za 2018. godini prema Hrvatskoj agenciji za okoliš i prirodu navode stopu odvojenog prikupljanja otpada od 28% (HAOP, 2018.)</a:t>
            </a:r>
          </a:p>
          <a:p>
            <a:pPr marL="0" indent="0">
              <a:buNone/>
            </a:pPr>
            <a:r>
              <a:rPr lang="pl-PL" sz="2000" dirty="0"/>
              <a:t> 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164382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EF7AB5-A3BF-4533-B71E-7B1D9EFD2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5097"/>
          </a:xfrm>
        </p:spPr>
        <p:txBody>
          <a:bodyPr>
            <a:normAutofit fontScale="90000"/>
          </a:bodyPr>
          <a:lstStyle/>
          <a:p>
            <a:r>
              <a:rPr lang="hr-HR" dirty="0"/>
              <a:t>Količine odvojeno sakupljenog komunalnog otpada u RH (2010.-2017.)</a:t>
            </a:r>
            <a:br>
              <a:rPr lang="hr-HR" dirty="0"/>
            </a:br>
            <a:endParaRPr lang="hr-HR" dirty="0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D2DC2975-B168-4AFC-B4DF-5C7018B549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1184" y="1574697"/>
            <a:ext cx="9645299" cy="486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87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4AC1D8-4DED-4488-8A49-99D7766BB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681872"/>
          </a:xfrm>
        </p:spPr>
        <p:txBody>
          <a:bodyPr>
            <a:normAutofit fontScale="90000"/>
          </a:bodyPr>
          <a:lstStyle/>
          <a:p>
            <a:r>
              <a:rPr lang="pl-PL" dirty="0"/>
              <a:t>Oporaba komunalnog otpada u RH</a:t>
            </a:r>
            <a:br>
              <a:rPr lang="pl-PL" dirty="0"/>
            </a:br>
            <a:endParaRPr lang="hr-HR" dirty="0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37FDA89E-D075-4D4C-B8A5-A251FF507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088" y="1731789"/>
            <a:ext cx="8763823" cy="486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85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3CA80B7-D3CF-4E63-B7C7-4A6F57A02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5414"/>
            <a:ext cx="8596668" cy="593889"/>
          </a:xfrm>
        </p:spPr>
        <p:txBody>
          <a:bodyPr>
            <a:normAutofit fontScale="90000"/>
          </a:bodyPr>
          <a:lstStyle/>
          <a:p>
            <a:r>
              <a:rPr lang="pl-PL" dirty="0"/>
              <a:t>Shema sustava gospodarenja otpadom</a:t>
            </a:r>
            <a:br>
              <a:rPr lang="pl-PL" dirty="0"/>
            </a:br>
            <a:br>
              <a:rPr lang="pl-PL" dirty="0"/>
            </a:br>
            <a:endParaRPr lang="hr-HR" dirty="0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EC52FEA2-BDAC-4B29-8E40-1B8A5F1D94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2558" y="675191"/>
            <a:ext cx="9040304" cy="618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41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9F1FC0-4822-4850-918F-3505AF26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729006"/>
          </a:xfrm>
        </p:spPr>
        <p:txBody>
          <a:bodyPr/>
          <a:lstStyle/>
          <a:p>
            <a:r>
              <a:rPr lang="hr-HR" dirty="0"/>
              <a:t> HIJERARHIJA GOSPODARENJA OTPADOM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2AA98B-C86D-40D4-AD8E-86C3FF1247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21" y="2369770"/>
            <a:ext cx="7678114" cy="379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A14393F8-B3F1-4764-95AB-72DBCCC46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22" y="1546739"/>
            <a:ext cx="10540898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67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1041AEC-FA93-4FE9-BB4F-0B50EB26F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4738"/>
          </a:xfrm>
        </p:spPr>
        <p:txBody>
          <a:bodyPr>
            <a:normAutofit fontScale="90000"/>
          </a:bodyPr>
          <a:lstStyle/>
          <a:p>
            <a:r>
              <a:rPr lang="hr-HR" dirty="0"/>
              <a:t>Sprječavanje nastajanja otpada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1FFA4C9-5D92-4F32-9A42-B2F83FADB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04594"/>
            <a:ext cx="9956101" cy="4843805"/>
          </a:xfrm>
        </p:spPr>
        <p:txBody>
          <a:bodyPr>
            <a:normAutofit/>
          </a:bodyPr>
          <a:lstStyle/>
          <a:p>
            <a:r>
              <a:rPr lang="hr-HR" dirty="0"/>
              <a:t>Najpoželjniji način postupanja s otpadom!</a:t>
            </a:r>
          </a:p>
          <a:p>
            <a:r>
              <a:rPr lang="hr-HR" dirty="0"/>
              <a:t>Sprječavanje nastanka otpada podrazumijeva mjere poduzete prije nego li je tvar, materijal ili proizvod postao otpad, kojima se smanjuju:</a:t>
            </a:r>
          </a:p>
          <a:p>
            <a:pPr marL="0" indent="0">
              <a:buNone/>
            </a:pPr>
            <a:r>
              <a:rPr lang="hr-HR" dirty="0"/>
              <a:t>       (a) količine otpada uključujući ponovnu uporabu proizvoda ili produženje životnog vijeka     </a:t>
            </a:r>
          </a:p>
          <a:p>
            <a:pPr marL="0" indent="0">
              <a:buNone/>
            </a:pPr>
            <a:r>
              <a:rPr lang="hr-HR" dirty="0"/>
              <a:t>            proizvoda,</a:t>
            </a:r>
          </a:p>
          <a:p>
            <a:pPr marL="0" indent="0">
              <a:buNone/>
            </a:pPr>
            <a:r>
              <a:rPr lang="hr-HR" dirty="0"/>
              <a:t>       (b) štetan učinak otpada na okoliš i zdravlje ljudi ili</a:t>
            </a:r>
          </a:p>
          <a:p>
            <a:pPr marL="0" indent="0">
              <a:buNone/>
            </a:pPr>
            <a:r>
              <a:rPr lang="hr-HR" dirty="0"/>
              <a:t>       (c) sadržaj štetnih tvari u materijalima i proizvodima.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Sprječavanjem nastanka otpada postiže se smanjenje količine i štetnosti otpada prije nego bilo koji postupak oporabe ili zbrinjavanje postanu opcija. </a:t>
            </a:r>
          </a:p>
        </p:txBody>
      </p:sp>
    </p:spTree>
    <p:extLst>
      <p:ext uri="{BB962C8B-B14F-4D97-AF65-F5344CB8AC3E}">
        <p14:creationId xmlns:p14="http://schemas.microsoft.com/office/powerpoint/2010/main" val="378529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0204E1-7F46-4494-BA48-82A3B7352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427349"/>
          </a:xfrm>
        </p:spPr>
        <p:txBody>
          <a:bodyPr>
            <a:normAutofit fontScale="90000"/>
          </a:bodyPr>
          <a:lstStyle/>
          <a:p>
            <a:r>
              <a:rPr lang="hr-HR" dirty="0"/>
              <a:t>Primjeri sprječavanja nastanka otpada: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8AF0777-A18E-47F8-834A-059A874F0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035" y="1329179"/>
            <a:ext cx="8698967" cy="5250730"/>
          </a:xfrm>
        </p:spPr>
        <p:txBody>
          <a:bodyPr/>
          <a:lstStyle/>
          <a:p>
            <a:r>
              <a:rPr lang="hr-HR" dirty="0"/>
              <a:t>Kupnja većih pakiranja ili proizvoda u rinfuzi </a:t>
            </a:r>
          </a:p>
          <a:p>
            <a:pPr marL="0" indent="0">
              <a:buNone/>
            </a:pPr>
            <a:r>
              <a:rPr lang="hr-HR" dirty="0"/>
              <a:t>     Doniranje hrane / odjeće</a:t>
            </a:r>
          </a:p>
          <a:p>
            <a:pPr marL="0" indent="0">
              <a:buNone/>
            </a:pPr>
            <a:r>
              <a:rPr lang="hr-HR" dirty="0"/>
              <a:t>     Planiranje tjednog jelovnika</a:t>
            </a:r>
          </a:p>
          <a:p>
            <a:pPr marL="0" indent="0">
              <a:buNone/>
            </a:pPr>
            <a:r>
              <a:rPr lang="hr-HR" dirty="0"/>
              <a:t>     Kupovina hrane u odgovarajućim količinama</a:t>
            </a:r>
          </a:p>
          <a:p>
            <a:pPr marL="0" indent="0">
              <a:buNone/>
            </a:pPr>
            <a:r>
              <a:rPr lang="hr-HR" dirty="0"/>
              <a:t>     Čišćenje s manje štetnim sredstvima (soda </a:t>
            </a:r>
            <a:r>
              <a:rPr lang="hr-HR" dirty="0" err="1"/>
              <a:t>bikarboa</a:t>
            </a:r>
            <a:r>
              <a:rPr lang="hr-HR" dirty="0"/>
              <a:t>, ocat…)</a:t>
            </a:r>
          </a:p>
          <a:p>
            <a:pPr marL="0" indent="0">
              <a:buNone/>
            </a:pPr>
            <a:r>
              <a:rPr lang="hr-HR" dirty="0"/>
              <a:t>     Korištenje baterija koje se mogu puniti</a:t>
            </a:r>
          </a:p>
          <a:p>
            <a:pPr marL="0" indent="0">
              <a:buNone/>
            </a:pPr>
            <a:r>
              <a:rPr lang="hr-HR" dirty="0"/>
              <a:t>     Kupovanje proizvoda s manje ambalaže</a:t>
            </a:r>
          </a:p>
          <a:p>
            <a:pPr marL="0" indent="0">
              <a:buNone/>
            </a:pPr>
            <a:r>
              <a:rPr lang="hr-HR" dirty="0"/>
              <a:t>     Dvostrani ispis, elektronska komunikacija</a:t>
            </a:r>
          </a:p>
          <a:p>
            <a:pPr marL="0" indent="0">
              <a:buNone/>
            </a:pPr>
            <a:r>
              <a:rPr lang="hr-HR" dirty="0"/>
              <a:t>     Kupovanje kvalitetnijih proizvoda koji imaju </a:t>
            </a:r>
          </a:p>
          <a:p>
            <a:pPr marL="0" indent="0">
              <a:buNone/>
            </a:pPr>
            <a:r>
              <a:rPr lang="hr-HR" dirty="0"/>
              <a:t>     dulji vijek trajanja</a:t>
            </a:r>
          </a:p>
          <a:p>
            <a:pPr marL="0" indent="0">
              <a:buNone/>
            </a:pPr>
            <a:r>
              <a:rPr lang="hr-HR" dirty="0"/>
              <a:t>     Kupujte odjevne predmete koje ćete rado i duže vrijeme nositi. </a:t>
            </a:r>
          </a:p>
          <a:p>
            <a:pPr marL="0" indent="0">
              <a:buNone/>
            </a:pPr>
            <a:r>
              <a:rPr lang="hr-HR" dirty="0"/>
              <a:t>     Posjetite ponekad i trgovine rabljene odjeće …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208F3D8-0440-460F-B58E-E80EF94DB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6182" y="1847289"/>
            <a:ext cx="4503567" cy="285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42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E8A77F-4827-4941-8433-396238DAF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3019"/>
          </a:xfrm>
        </p:spPr>
        <p:txBody>
          <a:bodyPr>
            <a:normAutofit/>
          </a:bodyPr>
          <a:lstStyle/>
          <a:p>
            <a:r>
              <a:rPr lang="hr-HR" sz="3200" dirty="0"/>
              <a:t>KRUŽNO GOSPODARSTVO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CC3068A-0B86-4918-8CD9-8B1D25ABD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72619"/>
            <a:ext cx="9484761" cy="4768744"/>
          </a:xfrm>
        </p:spPr>
        <p:txBody>
          <a:bodyPr/>
          <a:lstStyle/>
          <a:p>
            <a:r>
              <a:rPr lang="hr-HR" dirty="0"/>
              <a:t>Novi model proizvodnje i potrošnje koji</a:t>
            </a:r>
          </a:p>
          <a:p>
            <a:pPr marL="0" indent="0">
              <a:buNone/>
            </a:pPr>
            <a:r>
              <a:rPr lang="hr-HR" dirty="0"/>
              <a:t>      uključuje: </a:t>
            </a:r>
          </a:p>
          <a:p>
            <a:pPr marL="0" indent="0">
              <a:buNone/>
            </a:pPr>
            <a:r>
              <a:rPr lang="hr-HR" dirty="0"/>
              <a:t>      dijeljenje, </a:t>
            </a:r>
          </a:p>
          <a:p>
            <a:pPr marL="0" indent="0">
              <a:buNone/>
            </a:pPr>
            <a:r>
              <a:rPr lang="hr-HR" dirty="0"/>
              <a:t>      posudbu, </a:t>
            </a:r>
          </a:p>
          <a:p>
            <a:pPr marL="0" indent="0">
              <a:buNone/>
            </a:pPr>
            <a:r>
              <a:rPr lang="hr-HR" dirty="0"/>
              <a:t>      ponovno korištenje, </a:t>
            </a:r>
          </a:p>
          <a:p>
            <a:pPr marL="0" indent="0">
              <a:buNone/>
            </a:pPr>
            <a:r>
              <a:rPr lang="hr-HR" dirty="0"/>
              <a:t>      popravljanje, </a:t>
            </a:r>
          </a:p>
          <a:p>
            <a:pPr marL="0" indent="0">
              <a:buNone/>
            </a:pPr>
            <a:r>
              <a:rPr lang="hr-HR" dirty="0"/>
              <a:t>      obnavljanje,</a:t>
            </a:r>
          </a:p>
          <a:p>
            <a:pPr marL="0" indent="0">
              <a:buNone/>
            </a:pPr>
            <a:r>
              <a:rPr lang="hr-HR" dirty="0"/>
              <a:t>      reciklažu </a:t>
            </a:r>
          </a:p>
          <a:p>
            <a:r>
              <a:rPr lang="hr-HR" dirty="0"/>
              <a:t>…s ciljem što je dulje mogućeg zadržavanja </a:t>
            </a:r>
          </a:p>
          <a:p>
            <a:pPr marL="0" indent="0">
              <a:buNone/>
            </a:pPr>
            <a:r>
              <a:rPr lang="hr-HR" dirty="0"/>
              <a:t>        dodatne vrijednosti proizvoda.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668EE82-491E-47D9-AF0E-FAFD67C1D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998" y="0"/>
            <a:ext cx="6846201" cy="685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18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A9DEAD-3A76-4882-B1D1-01C33E77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587604"/>
          </a:xfrm>
        </p:spPr>
        <p:txBody>
          <a:bodyPr>
            <a:normAutofit/>
          </a:bodyPr>
          <a:lstStyle/>
          <a:p>
            <a:r>
              <a:rPr lang="hr-HR" sz="3200" dirty="0"/>
              <a:t>JESTE LI ZNALI?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281F0EB-B781-4796-A52B-454E3DC04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8758897" cy="5024486"/>
          </a:xfrm>
        </p:spPr>
        <p:txBody>
          <a:bodyPr>
            <a:normAutofit lnSpcReduction="10000"/>
          </a:bodyPr>
          <a:lstStyle/>
          <a:p>
            <a:r>
              <a:rPr lang="pl-PL" sz="2000" dirty="0"/>
              <a:t>Više od 20% otpada koji dnevno </a:t>
            </a:r>
          </a:p>
          <a:p>
            <a:pPr marL="0" indent="0">
              <a:buNone/>
            </a:pPr>
            <a:r>
              <a:rPr lang="pl-PL" sz="2000" dirty="0"/>
              <a:t>     proizvedemo </a:t>
            </a:r>
          </a:p>
          <a:p>
            <a:pPr marL="0" indent="0">
              <a:buNone/>
            </a:pPr>
            <a:r>
              <a:rPr lang="pl-PL" sz="2000" dirty="0"/>
              <a:t>     odnosi se na PLASTIKU!</a:t>
            </a:r>
          </a:p>
          <a:p>
            <a:r>
              <a:rPr lang="hr-HR" sz="2000" dirty="0"/>
              <a:t>U posljednjih 10 godina </a:t>
            </a:r>
          </a:p>
          <a:p>
            <a:pPr marL="0" indent="0">
              <a:buNone/>
            </a:pPr>
            <a:r>
              <a:rPr lang="hr-HR" sz="2000" dirty="0"/>
              <a:t>     proizveli smo više plastike </a:t>
            </a:r>
          </a:p>
          <a:p>
            <a:pPr marL="0" indent="0">
              <a:buNone/>
            </a:pPr>
            <a:r>
              <a:rPr lang="hr-HR" sz="2000" dirty="0"/>
              <a:t>     nego tijekom cijelog prošlog stoljeća. </a:t>
            </a:r>
          </a:p>
          <a:p>
            <a:r>
              <a:rPr lang="hr-HR" dirty="0"/>
              <a:t>50% plastike koju koristimo, upotrijebimo samo </a:t>
            </a:r>
          </a:p>
          <a:p>
            <a:pPr marL="0" indent="0">
              <a:buNone/>
            </a:pPr>
            <a:r>
              <a:rPr lang="hr-HR" dirty="0"/>
              <a:t>     JEDNOM i zatim je bacamo. </a:t>
            </a:r>
          </a:p>
          <a:p>
            <a:r>
              <a:rPr lang="hr-HR" dirty="0"/>
              <a:t>Plastika se ne može razgraditi već se raspada u manje plastične, često i toksične, čestice koje ulaze u hranidbeni lanac životinja, riba i na kraju čovjeka. </a:t>
            </a:r>
          </a:p>
          <a:p>
            <a:r>
              <a:rPr lang="hr-HR" dirty="0"/>
              <a:t>Za razgradnju jedne plastične boce potrebno je 450 godina i više!</a:t>
            </a:r>
          </a:p>
          <a:p>
            <a:r>
              <a:rPr lang="hr-HR" dirty="0"/>
              <a:t>Prema Ujedinjenim narodima, svake godine gutanje plastike ubija  oko milijun morskih ptica i više od 100.000 morskih životinja.</a:t>
            </a:r>
          </a:p>
          <a:p>
            <a:endParaRPr lang="hr-HR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A90BA01-B89E-4EE8-9693-C1174193D339}"/>
              </a:ext>
            </a:extLst>
          </p:cNvPr>
          <p:cNvGrpSpPr>
            <a:grpSpLocks/>
          </p:cNvGrpSpPr>
          <p:nvPr/>
        </p:nvGrpSpPr>
        <p:grpSpPr bwMode="auto">
          <a:xfrm>
            <a:off x="7048107" y="0"/>
            <a:ext cx="4930623" cy="4317477"/>
            <a:chOff x="5652120" y="1412776"/>
            <a:chExt cx="3024336" cy="3024336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F93AA6A2-0FCC-4E74-A37C-4C80D39FDA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52120" y="1412776"/>
              <a:ext cx="3024336" cy="3024336"/>
              <a:chOff x="4067944" y="2348880"/>
              <a:chExt cx="3024336" cy="3024336"/>
            </a:xfrm>
          </p:grpSpPr>
          <p:pic>
            <p:nvPicPr>
              <p:cNvPr id="7" name="Picture 3">
                <a:extLst>
                  <a:ext uri="{FF2B5EF4-FFF2-40B4-BE49-F238E27FC236}">
                    <a16:creationId xmlns:a16="http://schemas.microsoft.com/office/drawing/2014/main" id="{CCA0976F-0BFB-4E23-A3F8-35F68EA5B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050" t="38802" r="12988" b="8002"/>
              <a:stretch>
                <a:fillRect/>
              </a:stretch>
            </p:blipFill>
            <p:spPr bwMode="auto">
              <a:xfrm>
                <a:off x="4067944" y="2348880"/>
                <a:ext cx="3024336" cy="3024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Rectangle 4">
                <a:extLst>
                  <a:ext uri="{FF2B5EF4-FFF2-40B4-BE49-F238E27FC236}">
                    <a16:creationId xmlns:a16="http://schemas.microsoft.com/office/drawing/2014/main" id="{EB2F3E27-5F08-4520-B418-9B6FDA76F1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7944" y="2355858"/>
                <a:ext cx="1368152" cy="9291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</p:grp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9BA12819-DDDF-4DEA-8654-D4170401B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6416" y="4149080"/>
              <a:ext cx="360040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4317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C6E597-C202-44D1-A636-A41EF7EC9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62466"/>
            <a:ext cx="8596668" cy="663019"/>
          </a:xfrm>
        </p:spPr>
        <p:txBody>
          <a:bodyPr>
            <a:normAutofit fontScale="90000"/>
          </a:bodyPr>
          <a:lstStyle/>
          <a:p>
            <a:r>
              <a:rPr lang="hr-HR" dirty="0"/>
              <a:t>KAKO SMANJITI PLASTIČNI OTPAD?</a:t>
            </a:r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977029D-30F9-431D-8734-B9FFAD708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25485"/>
            <a:ext cx="10276613" cy="5260156"/>
          </a:xfrm>
        </p:spPr>
        <p:txBody>
          <a:bodyPr/>
          <a:lstStyle/>
          <a:p>
            <a:r>
              <a:rPr lang="hr-HR" dirty="0"/>
              <a:t> Izbjegavajte polugotovu i brzu gotovu </a:t>
            </a:r>
          </a:p>
          <a:p>
            <a:pPr marL="0" indent="0">
              <a:buNone/>
            </a:pPr>
            <a:r>
              <a:rPr lang="hr-HR" dirty="0"/>
              <a:t>      hranu koja gotovo uvijek dolazi upakirana </a:t>
            </a:r>
          </a:p>
          <a:p>
            <a:pPr marL="0" indent="0">
              <a:buNone/>
            </a:pPr>
            <a:r>
              <a:rPr lang="hr-HR" dirty="0"/>
              <a:t>      u puno ambalaže, za razliku od hrane </a:t>
            </a:r>
          </a:p>
          <a:p>
            <a:pPr marL="0" indent="0">
              <a:buNone/>
            </a:pPr>
            <a:r>
              <a:rPr lang="hr-HR" dirty="0"/>
              <a:t>      koju ste pripremili sami!  </a:t>
            </a:r>
          </a:p>
          <a:p>
            <a:r>
              <a:rPr lang="hr-HR" dirty="0"/>
              <a:t>Ne upotrebljavajte jednokratnu plastiku! </a:t>
            </a:r>
          </a:p>
          <a:p>
            <a:pPr marL="0" indent="0">
              <a:buNone/>
            </a:pPr>
            <a:r>
              <a:rPr lang="hr-HR" dirty="0"/>
              <a:t>     Recite "ne" plastičnim vrećicama, slamkama, </a:t>
            </a:r>
          </a:p>
          <a:p>
            <a:pPr marL="0" indent="0">
              <a:buNone/>
            </a:pPr>
            <a:r>
              <a:rPr lang="hr-HR" dirty="0"/>
              <a:t>     čašama, tanjurima! </a:t>
            </a:r>
          </a:p>
          <a:p>
            <a:r>
              <a:rPr lang="hr-HR" dirty="0"/>
              <a:t>Izbjegavajte kupovinu vode i napitaka u plastičnim bocama!</a:t>
            </a:r>
          </a:p>
          <a:p>
            <a:r>
              <a:rPr lang="hr-HR" dirty="0"/>
              <a:t>UVIJEK NOSITE SVOJU TRAJNU: </a:t>
            </a:r>
          </a:p>
          <a:p>
            <a:pPr marL="0" indent="0">
              <a:buNone/>
            </a:pPr>
            <a:r>
              <a:rPr lang="hr-HR" dirty="0"/>
              <a:t>     ● vrećicu/torbu </a:t>
            </a:r>
          </a:p>
          <a:p>
            <a:pPr marL="0" indent="0">
              <a:buNone/>
            </a:pPr>
            <a:r>
              <a:rPr lang="hr-HR" dirty="0"/>
              <a:t>     ● bocu</a:t>
            </a:r>
          </a:p>
          <a:p>
            <a:pPr marL="0" indent="0">
              <a:buNone/>
            </a:pPr>
            <a:r>
              <a:rPr lang="hr-HR" dirty="0"/>
              <a:t>     ● kutiju za marendu </a:t>
            </a:r>
          </a:p>
          <a:p>
            <a:pPr marL="0" indent="0">
              <a:buNone/>
            </a:pPr>
            <a:r>
              <a:rPr lang="hr-HR" dirty="0"/>
              <a:t>     ● šalicu za kavu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B18F3E2-0E31-484F-A3D3-D5CA2D67B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019" y="610167"/>
            <a:ext cx="3759070" cy="255667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CA352C4-16CE-4565-976B-AF3651267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68" y="4644913"/>
            <a:ext cx="4127867" cy="197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18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DF0621-352B-432D-8D64-02B594627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1872"/>
          </a:xfrm>
        </p:spPr>
        <p:txBody>
          <a:bodyPr/>
          <a:lstStyle/>
          <a:p>
            <a:r>
              <a:rPr lang="hr-HR" dirty="0"/>
              <a:t>Ponovna uporaba predmeta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B34EA05-E9CE-4086-B727-32E95C1A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91473"/>
            <a:ext cx="8966287" cy="4749890"/>
          </a:xfrm>
        </p:spPr>
        <p:txBody>
          <a:bodyPr/>
          <a:lstStyle/>
          <a:p>
            <a:r>
              <a:rPr lang="hr-HR" dirty="0"/>
              <a:t>Višekratno korištenje proizvoda za istu ili u neku drugu svrhu, bez prethodne obrade</a:t>
            </a:r>
          </a:p>
          <a:p>
            <a:r>
              <a:rPr lang="hr-HR" dirty="0"/>
              <a:t>Prednosti ponovne uporabe imaju pozitivne učinke na okoliš, poput: </a:t>
            </a:r>
          </a:p>
          <a:p>
            <a:pPr marL="0" indent="0">
              <a:buNone/>
            </a:pPr>
            <a:r>
              <a:rPr lang="hr-HR" dirty="0"/>
              <a:t>     sprječavanje onečišćenja vode, zraka, tla</a:t>
            </a:r>
          </a:p>
          <a:p>
            <a:pPr marL="0" indent="0">
              <a:buNone/>
            </a:pPr>
            <a:r>
              <a:rPr lang="hr-HR" dirty="0"/>
              <a:t>     štedi sirovine i energiju</a:t>
            </a:r>
          </a:p>
          <a:p>
            <a:pPr marL="0" indent="0">
              <a:buNone/>
            </a:pPr>
            <a:r>
              <a:rPr lang="hr-HR" dirty="0"/>
              <a:t>     može donijeti i uštede u kućanstvu</a:t>
            </a:r>
          </a:p>
          <a:p>
            <a:r>
              <a:rPr lang="hr-HR" dirty="0"/>
              <a:t>Za ponovnu uporabu otpada nije potrebno mnogo – samo trebate biti kreativni!</a:t>
            </a:r>
          </a:p>
          <a:p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97CD93F-D98E-438A-B1A0-D95C6A807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8014" y="171897"/>
            <a:ext cx="2733197" cy="223914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3824A0A6-0742-437B-B3D5-ADD679D93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26" y="4141787"/>
            <a:ext cx="3779581" cy="2519721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88C5473B-7D02-4DE2-8292-D0F18ED4F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397" y="3945297"/>
            <a:ext cx="5176422" cy="2912703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0B6E5B22-386E-4565-BE86-D7341C103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517" y="2761083"/>
            <a:ext cx="2639797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09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9E3D58-2A88-4A7D-94D2-5A4BF077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65056"/>
          </a:xfrm>
        </p:spPr>
        <p:txBody>
          <a:bodyPr>
            <a:normAutofit fontScale="90000"/>
          </a:bodyPr>
          <a:lstStyle/>
          <a:p>
            <a:r>
              <a:rPr lang="hr-HR" dirty="0"/>
              <a:t>Odvojeno sakupljanje otpada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BA51D4F-911C-4A9E-9855-23D9C2BD5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44339"/>
            <a:ext cx="9833553" cy="4797024"/>
          </a:xfrm>
        </p:spPr>
        <p:txBody>
          <a:bodyPr>
            <a:normAutofit/>
          </a:bodyPr>
          <a:lstStyle/>
          <a:p>
            <a:r>
              <a:rPr lang="hr-HR" dirty="0"/>
              <a:t>Odvojenim sakupljanjem otpada štedimo </a:t>
            </a:r>
          </a:p>
          <a:p>
            <a:pPr marL="0" indent="0">
              <a:buNone/>
            </a:pPr>
            <a:r>
              <a:rPr lang="hr-HR" dirty="0"/>
              <a:t>     sirovine, brinemo o okolišu i zdravlju ljudi</a:t>
            </a:r>
          </a:p>
          <a:p>
            <a:pPr marL="0" indent="0">
              <a:buNone/>
            </a:pPr>
            <a:r>
              <a:rPr lang="hr-HR" dirty="0"/>
              <a:t>     te potičemo otvaranje novih „zelenih radnih mjesta“ </a:t>
            </a:r>
          </a:p>
          <a:p>
            <a:pPr marL="0" indent="0">
              <a:buNone/>
            </a:pPr>
            <a:r>
              <a:rPr lang="hr-HR" dirty="0"/>
              <a:t>     (procjene EU-a: na svakih 10 000 tona otpada</a:t>
            </a:r>
          </a:p>
          <a:p>
            <a:pPr marL="0" indent="0">
              <a:buNone/>
            </a:pPr>
            <a:r>
              <a:rPr lang="hr-HR" dirty="0"/>
              <a:t>     može biti otvoreno 36 radnih mjesta </a:t>
            </a:r>
          </a:p>
          <a:p>
            <a:pPr marL="0" indent="0">
              <a:buNone/>
            </a:pPr>
            <a:r>
              <a:rPr lang="hr-HR" dirty="0"/>
              <a:t>     ako se otpad reciklira!)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Miješanjem raznih vrsta otpada u našim</a:t>
            </a:r>
          </a:p>
          <a:p>
            <a:pPr marL="0" indent="0">
              <a:buNone/>
            </a:pPr>
            <a:r>
              <a:rPr lang="hr-HR" dirty="0"/>
              <a:t>     domovima nepovratno gubimo njihova </a:t>
            </a:r>
          </a:p>
          <a:p>
            <a:pPr marL="0" indent="0">
              <a:buNone/>
            </a:pPr>
            <a:r>
              <a:rPr lang="hr-HR" dirty="0"/>
              <a:t>     korisna svojstva i pretvaramo otpad u „smeće“! 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4DB212B-EDFB-4B84-9A2E-8E23558597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37" r="16881"/>
          <a:stretch/>
        </p:blipFill>
        <p:spPr>
          <a:xfrm>
            <a:off x="6694675" y="400718"/>
            <a:ext cx="4996268" cy="3339366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CBBC160C-DE9C-45FE-9370-21949E3C8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549" y="3224067"/>
            <a:ext cx="4113228" cy="363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7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EE553B-048F-427D-8B1C-88A9828E6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0726"/>
          </a:xfrm>
        </p:spPr>
        <p:txBody>
          <a:bodyPr>
            <a:normAutofit fontScale="90000"/>
          </a:bodyPr>
          <a:lstStyle/>
          <a:p>
            <a:r>
              <a:rPr lang="hr-HR" dirty="0"/>
              <a:t>Odvojeno sakupljanje otpada (papir i karton)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FE63964-4954-4B50-AA32-17B388E12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10326"/>
            <a:ext cx="9937247" cy="5109327"/>
          </a:xfrm>
        </p:spPr>
        <p:txBody>
          <a:bodyPr/>
          <a:lstStyle/>
          <a:p>
            <a:r>
              <a:rPr lang="hr-HR" dirty="0"/>
              <a:t>Za proizvodnju PAPIRA potrebno je utrošiti veliku količinu prirodnih sirovina, vode i energije, a kontinuirana sječa šuma pridonosi eroziji tla i smanjenju njegove kvalitete. Čak 25 % mase u spremnicima za miješani komunalni otpad zauzima otpad od papira i kartona! </a:t>
            </a:r>
          </a:p>
          <a:p>
            <a:r>
              <a:rPr lang="hr-HR" b="1" dirty="0">
                <a:solidFill>
                  <a:srgbClr val="C00000"/>
                </a:solidFill>
              </a:rPr>
              <a:t>VAŽNO: </a:t>
            </a:r>
            <a:r>
              <a:rPr lang="en-US" b="1" dirty="0" err="1"/>
              <a:t>Papir</a:t>
            </a:r>
            <a:r>
              <a:rPr lang="en-US" b="1" dirty="0"/>
              <a:t> </a:t>
            </a:r>
            <a:r>
              <a:rPr lang="en-US" b="1" dirty="0" err="1"/>
              <a:t>prije</a:t>
            </a:r>
            <a:r>
              <a:rPr lang="hr-HR" b="1" dirty="0"/>
              <a:t> </a:t>
            </a:r>
            <a:r>
              <a:rPr lang="en-US" b="1" dirty="0" err="1"/>
              <a:t>odlaganja</a:t>
            </a:r>
            <a:r>
              <a:rPr lang="en-US" b="1" dirty="0"/>
              <a:t> </a:t>
            </a:r>
            <a:r>
              <a:rPr lang="en-US" b="1" dirty="0" err="1"/>
              <a:t>treba</a:t>
            </a:r>
            <a:r>
              <a:rPr lang="en-US" b="1" dirty="0"/>
              <a:t> </a:t>
            </a:r>
            <a:r>
              <a:rPr lang="en-US" b="1" dirty="0" err="1"/>
              <a:t>biti</a:t>
            </a:r>
            <a:r>
              <a:rPr lang="hr-HR" b="1" dirty="0"/>
              <a:t> </a:t>
            </a:r>
            <a:r>
              <a:rPr lang="en-US" b="1" dirty="0" err="1"/>
              <a:t>čist</a:t>
            </a:r>
            <a:r>
              <a:rPr lang="en-US" b="1" dirty="0"/>
              <a:t>, a </a:t>
            </a:r>
            <a:r>
              <a:rPr lang="en-US" b="1" dirty="0" err="1"/>
              <a:t>karton</a:t>
            </a:r>
            <a:r>
              <a:rPr lang="hr-HR" b="1" dirty="0"/>
              <a:t> </a:t>
            </a:r>
            <a:r>
              <a:rPr lang="en-US" b="1" dirty="0" err="1"/>
              <a:t>spljošten</a:t>
            </a:r>
            <a:endParaRPr lang="hr-HR" b="1" dirty="0"/>
          </a:p>
          <a:p>
            <a:pPr marL="0" indent="0">
              <a:buNone/>
            </a:pPr>
            <a:r>
              <a:rPr lang="hr-HR" b="1" dirty="0"/>
              <a:t>                  </a:t>
            </a:r>
            <a:r>
              <a:rPr lang="en-US" b="1" dirty="0" err="1"/>
              <a:t>kako</a:t>
            </a:r>
            <a:r>
              <a:rPr lang="en-US" b="1" dirty="0"/>
              <a:t> bi</a:t>
            </a:r>
            <a:r>
              <a:rPr lang="hr-HR" b="1" dirty="0"/>
              <a:t> </a:t>
            </a:r>
            <a:r>
              <a:rPr lang="en-US" b="1" dirty="0" err="1"/>
              <a:t>zauzimao</a:t>
            </a:r>
            <a:r>
              <a:rPr lang="en-US" b="1" dirty="0"/>
              <a:t> </a:t>
            </a:r>
            <a:r>
              <a:rPr lang="en-US" b="1" dirty="0" err="1"/>
              <a:t>što</a:t>
            </a:r>
            <a:r>
              <a:rPr lang="en-US" b="1" dirty="0"/>
              <a:t> </a:t>
            </a:r>
            <a:r>
              <a:rPr lang="hr-HR" b="1" dirty="0"/>
              <a:t> </a:t>
            </a:r>
            <a:r>
              <a:rPr lang="en-US" b="1" dirty="0" err="1"/>
              <a:t>manje</a:t>
            </a:r>
            <a:r>
              <a:rPr lang="hr-HR" b="1" dirty="0"/>
              <a:t> </a:t>
            </a:r>
            <a:r>
              <a:rPr lang="en-US" b="1" dirty="0" err="1"/>
              <a:t>volumena</a:t>
            </a:r>
            <a:r>
              <a:rPr lang="en-US" b="1" dirty="0"/>
              <a:t> u</a:t>
            </a:r>
            <a:r>
              <a:rPr lang="hr-HR" b="1" dirty="0"/>
              <a:t> </a:t>
            </a:r>
            <a:r>
              <a:rPr lang="en-US" b="1" dirty="0" err="1"/>
              <a:t>spremniku</a:t>
            </a:r>
            <a:r>
              <a:rPr lang="en-US" b="1" dirty="0"/>
              <a:t>!</a:t>
            </a:r>
            <a:r>
              <a:rPr lang="en-US" dirty="0"/>
              <a:t> </a:t>
            </a:r>
            <a:endParaRPr lang="en-US" b="1" dirty="0">
              <a:solidFill>
                <a:srgbClr val="C00000"/>
              </a:solidFill>
            </a:endParaRPr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910971E-1ED0-4049-9568-57CD9F8DF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6819" y="2325528"/>
            <a:ext cx="2200847" cy="2206943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D9CEE004-7FF3-49BA-8FE6-0C1A6C1CBC6A}"/>
              </a:ext>
            </a:extLst>
          </p:cNvPr>
          <p:cNvSpPr txBox="1"/>
          <p:nvPr/>
        </p:nvSpPr>
        <p:spPr>
          <a:xfrm rot="10800000" flipV="1">
            <a:off x="358218" y="4234490"/>
            <a:ext cx="50716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1400" dirty="0"/>
          </a:p>
          <a:p>
            <a:r>
              <a:rPr lang="hr-HR" b="1" dirty="0">
                <a:solidFill>
                  <a:srgbClr val="0070C0"/>
                </a:solidFill>
              </a:rPr>
              <a:t>novine, časopisi, prospekti, katalozi, knjige, telefonski imenici</a:t>
            </a:r>
          </a:p>
          <a:p>
            <a:r>
              <a:rPr lang="hr-HR" b="1" dirty="0">
                <a:solidFill>
                  <a:srgbClr val="0070C0"/>
                </a:solidFill>
              </a:rPr>
              <a:t>pisaći i kompjutorski papir, pisma, uredske tiskovine, papirnate vrećice</a:t>
            </a:r>
          </a:p>
          <a:p>
            <a:r>
              <a:rPr lang="hr-HR" b="1" dirty="0">
                <a:solidFill>
                  <a:srgbClr val="0070C0"/>
                </a:solidFill>
              </a:rPr>
              <a:t>mape, kartonski fascikli, </a:t>
            </a:r>
          </a:p>
          <a:p>
            <a:r>
              <a:rPr lang="hr-HR" b="1" dirty="0">
                <a:solidFill>
                  <a:srgbClr val="0070C0"/>
                </a:solidFill>
              </a:rPr>
              <a:t>kartonska ambalaža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4DF8BD1B-F189-4B32-A067-0A85AF1C5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69" y="3830623"/>
            <a:ext cx="444889" cy="399492"/>
          </a:xfrm>
          <a:prstGeom prst="rect">
            <a:avLst/>
          </a:pr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EB20D4AD-58C9-4DCE-8F10-5CB8151A3006}"/>
              </a:ext>
            </a:extLst>
          </p:cNvPr>
          <p:cNvSpPr txBox="1"/>
          <p:nvPr/>
        </p:nvSpPr>
        <p:spPr>
          <a:xfrm>
            <a:off x="5835621" y="4230114"/>
            <a:ext cx="507162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808080">
                    <a:lumMod val="75000"/>
                  </a:srgbClr>
                </a:solidFill>
                <a:latin typeface="Arial" panose="020B0604020202020204" pitchFamily="34" charset="0"/>
              </a:rPr>
              <a:t>tetrapak, vlažni i prljavi papir i karton, plastificirani papir (npr. papir za suhomesnate i mliječne proizvode s uslužnog pulta), upotrijebljene papirnate maramice, salvete, ubrusi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808080">
                    <a:lumMod val="75000"/>
                  </a:srgbClr>
                </a:solidFill>
                <a:latin typeface="Arial" panose="020B0604020202020204" pitchFamily="34" charset="0"/>
              </a:rPr>
              <a:t>korišteni papirnati tanjuri i čaše,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808080">
                    <a:lumMod val="75000"/>
                  </a:srgbClr>
                </a:solidFill>
                <a:latin typeface="Arial" panose="020B0604020202020204" pitchFamily="34" charset="0"/>
              </a:rPr>
              <a:t>fotografije i foto papir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808080">
                    <a:lumMod val="75000"/>
                  </a:srgbClr>
                </a:solidFill>
                <a:latin typeface="Arial" panose="020B0604020202020204" pitchFamily="34" charset="0"/>
              </a:rPr>
              <a:t>plastificirane ili kožne korice knjiga i sl., </a:t>
            </a:r>
            <a:endParaRPr lang="en-US" b="1" dirty="0">
              <a:solidFill>
                <a:srgbClr val="808080">
                  <a:lumMod val="75000"/>
                </a:srgbClr>
              </a:solidFill>
              <a:latin typeface="Arial" panose="020B0604020202020204" pitchFamily="34" charset="0"/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5E0CAA78-5C83-45C9-A25D-9D4AD031D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775" y="3816592"/>
            <a:ext cx="444889" cy="38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2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256355-EE83-4AF2-B115-3BFDFCF8D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239664" cy="559324"/>
          </a:xfrm>
        </p:spPr>
        <p:txBody>
          <a:bodyPr>
            <a:normAutofit fontScale="90000"/>
          </a:bodyPr>
          <a:lstStyle/>
          <a:p>
            <a:r>
              <a:rPr lang="sv-SE" dirty="0"/>
              <a:t>Odvojeno sakupljanje otpada (plastika i metal)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29CF8A4-DF7E-4A93-A4CA-C00CB1255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87" y="1168924"/>
            <a:ext cx="10341204" cy="5079476"/>
          </a:xfrm>
        </p:spPr>
        <p:txBody>
          <a:bodyPr/>
          <a:lstStyle/>
          <a:p>
            <a:r>
              <a:rPr lang="hr-HR" dirty="0"/>
              <a:t>Plastika i metal čine više od 20 % mase miješanog komunalnog otpada </a:t>
            </a:r>
          </a:p>
          <a:p>
            <a:r>
              <a:rPr lang="hr-HR" dirty="0"/>
              <a:t>Recikliranjem štedimo prirodna bogatstva, energiju i odlagališni prostor te štitimo okoliš</a:t>
            </a:r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C6036F5-006A-4FDB-9983-4784443194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40" t="46055" r="21302" b="-1135"/>
          <a:stretch/>
        </p:blipFill>
        <p:spPr>
          <a:xfrm>
            <a:off x="9670505" y="1943174"/>
            <a:ext cx="2521495" cy="2251754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84299D61-CD7E-426B-93AB-D373E58B1D53}"/>
              </a:ext>
            </a:extLst>
          </p:cNvPr>
          <p:cNvSpPr txBox="1"/>
          <p:nvPr/>
        </p:nvSpPr>
        <p:spPr>
          <a:xfrm rot="10800000" flipV="1">
            <a:off x="452487" y="3836491"/>
            <a:ext cx="49019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FFC301"/>
                </a:solidFill>
              </a:rPr>
              <a:t>tetrapak ambalaža za mlijeko, sokove i sl.,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FFC301"/>
                </a:solidFill>
              </a:rPr>
              <a:t>plastične boce za vodu, gazirana i negazirana pića, jogurt, mlijeko,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FFC301"/>
                </a:solidFill>
              </a:rPr>
              <a:t>deterdženti, omekšivači i tekući šamponi, sredstva za osobnu higijenu, najlon vrećice, metalna ambalaža, limenke,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FFC301"/>
                </a:solidFill>
              </a:rPr>
              <a:t>limenke, konzerve, metalna ambalaža, metalni poklopci i čepovi</a:t>
            </a:r>
            <a:endParaRPr lang="en-US" b="1" dirty="0">
              <a:solidFill>
                <a:srgbClr val="FFC301"/>
              </a:solidFill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57F8BEA8-B0D8-4D9E-8EA7-407595217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86" y="3166132"/>
            <a:ext cx="584462" cy="524822"/>
          </a:xfrm>
          <a:prstGeom prst="rect">
            <a:avLst/>
          </a:pr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C6A75430-1742-4B19-88C8-DE421A24F36E}"/>
              </a:ext>
            </a:extLst>
          </p:cNvPr>
          <p:cNvSpPr txBox="1"/>
          <p:nvPr/>
        </p:nvSpPr>
        <p:spPr>
          <a:xfrm>
            <a:off x="5854044" y="3842416"/>
            <a:ext cx="42232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plastična i metalna ambalaža opasnih tvari (motorna ulja, sredstva za zaštitu bilja, boja, sprejeva, lakova i sl.)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spužva, omoti slatkiša, grickalica, smrznutih proizvoda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celofan, plastificirani papir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Posuđe, plastične igračke,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cijevi i pelene</a:t>
            </a:r>
            <a:endParaRPr lang="en-US" dirty="0">
              <a:solidFill>
                <a:srgbClr val="808080">
                  <a:lumMod val="75000"/>
                </a:srgbClr>
              </a:solidFill>
              <a:latin typeface="+mj-lt"/>
            </a:endParaRP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876C73C6-0F97-4BEE-8FA3-65E9D7E777FA}"/>
              </a:ext>
            </a:extLst>
          </p:cNvPr>
          <p:cNvSpPr txBox="1"/>
          <p:nvPr/>
        </p:nvSpPr>
        <p:spPr>
          <a:xfrm>
            <a:off x="1036947" y="1943175"/>
            <a:ext cx="83992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C00000"/>
                </a:solidFill>
                <a:latin typeface="+mj-lt"/>
              </a:rPr>
              <a:t>VAŽNO!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000000"/>
                </a:solidFill>
                <a:latin typeface="+mj-lt"/>
              </a:rPr>
              <a:t>Prije odvajanja plastičnu i metalnu ambalažu treba isprazniti i isprati, a tetrapak ambalažu isprazniti i spljoštiti kako bi zauzela što manje volumena u spremniku.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1BA03770-B615-46FD-8F73-951FB539B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044" y="3204087"/>
            <a:ext cx="584462" cy="51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26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FBF16B-974C-450B-BF61-5B702E8E7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718" y="242037"/>
            <a:ext cx="8529284" cy="606376"/>
          </a:xfrm>
        </p:spPr>
        <p:txBody>
          <a:bodyPr>
            <a:normAutofit fontScale="90000"/>
          </a:bodyPr>
          <a:lstStyle/>
          <a:p>
            <a:r>
              <a:rPr lang="hr-HR" dirty="0"/>
              <a:t>Problem recikliranja plastike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F924B41-3031-4B95-A938-A3B324CFE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18" y="848413"/>
            <a:ext cx="10510886" cy="4938426"/>
          </a:xfrm>
        </p:spPr>
        <p:txBody>
          <a:bodyPr>
            <a:normAutofit/>
          </a:bodyPr>
          <a:lstStyle/>
          <a:p>
            <a:r>
              <a:rPr lang="hr-HR" sz="2000" dirty="0"/>
              <a:t> različite vrste se različito recikliraju </a:t>
            </a:r>
          </a:p>
          <a:p>
            <a:r>
              <a:rPr lang="hr-HR" sz="2000" dirty="0"/>
              <a:t> samo 9% svjetske plastike se reciklira, može se samo 2-3 puta reciklirati </a:t>
            </a:r>
          </a:p>
          <a:p>
            <a:r>
              <a:rPr lang="hr-HR" sz="2000" dirty="0"/>
              <a:t> 3,6 i 7 teško se recikliraju i mogu biti opasne za zdravlje (</a:t>
            </a:r>
            <a:r>
              <a:rPr lang="hr-HR" sz="2000" dirty="0" err="1"/>
              <a:t>stiren</a:t>
            </a:r>
            <a:r>
              <a:rPr lang="hr-HR" sz="2000" dirty="0"/>
              <a:t>, </a:t>
            </a:r>
            <a:r>
              <a:rPr lang="hr-HR" sz="2000" dirty="0" err="1"/>
              <a:t>ksenoestrogen</a:t>
            </a:r>
            <a:r>
              <a:rPr lang="hr-HR" sz="2000" dirty="0"/>
              <a:t> –         utjecaj na hormone, kancerogeno)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4CE36E78-3BFF-44EC-A1B1-A28FF1F8A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109" y="2554663"/>
            <a:ext cx="9385032" cy="416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80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7919B2-4C23-4546-A12F-15C53293A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418773" cy="578177"/>
          </a:xfrm>
        </p:spPr>
        <p:txBody>
          <a:bodyPr>
            <a:normAutofit fontScale="90000"/>
          </a:bodyPr>
          <a:lstStyle/>
          <a:p>
            <a:r>
              <a:rPr lang="hr-HR" dirty="0"/>
              <a:t>Odvojeno sakupljanje otpada (staklena ambalaža) </a:t>
            </a:r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584B3EB6-D0F3-4AE6-BCD1-565D87065E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829" y="1598604"/>
            <a:ext cx="1579001" cy="193259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4996A1E-FB45-4BF8-A2E8-A39E5A2F096D}"/>
              </a:ext>
            </a:extLst>
          </p:cNvPr>
          <p:cNvSpPr txBox="1">
            <a:spLocks/>
          </p:cNvSpPr>
          <p:nvPr/>
        </p:nvSpPr>
        <p:spPr bwMode="auto">
          <a:xfrm>
            <a:off x="1932495" y="1376313"/>
            <a:ext cx="8663233" cy="118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32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–"/>
              <a:defRPr sz="2800">
                <a:solidFill>
                  <a:srgbClr val="5F5F5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400">
                <a:solidFill>
                  <a:srgbClr val="5F5F5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–"/>
              <a:defRPr sz="2000">
                <a:solidFill>
                  <a:srgbClr val="5F5F5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9pPr>
          </a:lstStyle>
          <a:p>
            <a:pPr marL="0" indent="0" defTabSz="914400">
              <a:buNone/>
              <a:defRPr/>
            </a:pP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Staklo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nije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otpad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već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dragocjena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sirovina</a:t>
            </a:r>
            <a:endParaRPr kumimoji="0" lang="hr-HR" sz="2000" b="0" i="0" u="none" strike="noStrike" kern="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indent="0" defTabSz="914400">
              <a:buNone/>
              <a:defRPr/>
            </a:pP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Može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se 100 %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reciklirati</a:t>
            </a:r>
            <a:r>
              <a:rPr kumimoji="0" lang="hr-HR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- bez gubitka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kvaliteti</a:t>
            </a:r>
            <a:r>
              <a:rPr kumimoji="0" lang="hr-HR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!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endParaRPr kumimoji="0" lang="hr-HR" sz="2000" b="0" i="0" u="none" strike="noStrike" kern="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indent="0" defTabSz="914400">
              <a:buNone/>
              <a:defRPr/>
            </a:pP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Upakirane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živežne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namirnice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ostaju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apsolutno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nepromijenjene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prirodne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svježe</a:t>
            </a:r>
            <a:endParaRPr kumimoji="0" lang="hr-HR" sz="2000" b="0" i="0" u="none" strike="noStrike" kern="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indent="0" defTabSz="914400">
              <a:buNone/>
              <a:defRPr/>
            </a:pP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Staklo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staklena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ambalaža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čine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do 6 %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mase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mij</a:t>
            </a:r>
            <a:r>
              <a:rPr kumimoji="0" lang="hr-HR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šanog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komunalnog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otpada</a:t>
            </a:r>
            <a:endParaRPr kumimoji="0" lang="hr-HR" sz="2000" b="0" i="0" u="none" strike="noStrike" kern="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ABA43EFE-5848-441C-8F64-1D57F2F8B93C}"/>
              </a:ext>
            </a:extLst>
          </p:cNvPr>
          <p:cNvSpPr txBox="1"/>
          <p:nvPr/>
        </p:nvSpPr>
        <p:spPr>
          <a:xfrm>
            <a:off x="386499" y="3737625"/>
            <a:ext cx="25248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b="1" dirty="0">
                <a:solidFill>
                  <a:srgbClr val="C00000"/>
                </a:solidFill>
                <a:latin typeface="+mj-lt"/>
              </a:rPr>
              <a:t>VAŽNO!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000000"/>
                </a:solidFill>
                <a:latin typeface="+mj-lt"/>
              </a:rPr>
              <a:t>Prije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odvajanja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staklene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posude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ili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boce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treba</a:t>
            </a:r>
            <a:r>
              <a:rPr lang="hr-HR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isprazniti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isprati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te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ukloniti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poklopce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čepove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(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koji</a:t>
            </a:r>
            <a:r>
              <a:rPr lang="hr-HR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se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mogu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reciklirati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u</a:t>
            </a:r>
            <a:r>
              <a:rPr lang="hr-HR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spremniku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za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plastiku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 metal)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br>
              <a:rPr lang="en-US" dirty="0">
                <a:solidFill>
                  <a:srgbClr val="000000"/>
                </a:solidFill>
                <a:latin typeface="+mj-lt"/>
              </a:rPr>
            </a:br>
            <a:endParaRPr lang="en-US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90E57618-0CF1-4646-AA5D-3A5144843AAE}"/>
              </a:ext>
            </a:extLst>
          </p:cNvPr>
          <p:cNvSpPr txBox="1"/>
          <p:nvPr/>
        </p:nvSpPr>
        <p:spPr>
          <a:xfrm>
            <a:off x="3328065" y="4077653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009A00"/>
                </a:solidFill>
                <a:latin typeface="+mj-lt"/>
              </a:rPr>
              <a:t>prazna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i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isprana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staklena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ambalaža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 (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boce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i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staklenke</a:t>
            </a:r>
            <a:r>
              <a:rPr lang="hr-HR" b="1" dirty="0">
                <a:solidFill>
                  <a:srgbClr val="009A00"/>
                </a:solidFill>
                <a:latin typeface="+mj-lt"/>
              </a:rPr>
              <a:t> 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bez 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poklopaca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i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009A00"/>
                </a:solidFill>
                <a:latin typeface="+mj-lt"/>
              </a:rPr>
              <a:t>čepova</a:t>
            </a:r>
            <a:r>
              <a:rPr lang="en-US" b="1" dirty="0">
                <a:solidFill>
                  <a:srgbClr val="009A00"/>
                </a:solidFill>
                <a:latin typeface="+mj-lt"/>
              </a:rPr>
              <a:t>) </a:t>
            </a:r>
            <a:endParaRPr lang="en-US" b="1" dirty="0">
              <a:solidFill>
                <a:srgbClr val="009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0EEAA72B-9C7E-4E23-8556-41EF921C0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268" y="3477420"/>
            <a:ext cx="592519" cy="543143"/>
          </a:xfrm>
          <a:prstGeom prst="rect">
            <a:avLst/>
          </a:prstGeom>
        </p:spPr>
      </p:pic>
      <p:sp>
        <p:nvSpPr>
          <p:cNvPr id="12" name="TekstniOkvir 11">
            <a:extLst>
              <a:ext uri="{FF2B5EF4-FFF2-40B4-BE49-F238E27FC236}">
                <a16:creationId xmlns:a16="http://schemas.microsoft.com/office/drawing/2014/main" id="{9E1F2807-80E3-4D80-9E28-9792B063089E}"/>
              </a:ext>
            </a:extLst>
          </p:cNvPr>
          <p:cNvSpPr txBox="1"/>
          <p:nvPr/>
        </p:nvSpPr>
        <p:spPr>
          <a:xfrm>
            <a:off x="6928701" y="4077653"/>
            <a:ext cx="4581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prozorsko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staklo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automobilsko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staklo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kristalno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i</a:t>
            </a:r>
            <a:r>
              <a:rPr lang="hr-HR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optičko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staklo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armirano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staklo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laboratorijsko</a:t>
            </a:r>
            <a:r>
              <a:rPr lang="hr-HR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staklo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staklena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vuna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ogledalo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staklo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rasvjetnih</a:t>
            </a:r>
            <a:r>
              <a:rPr lang="hr-HR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tijela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(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lustera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i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lampi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žarulje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i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fluorescentne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svjetiljke</a:t>
            </a:r>
            <a:endParaRPr lang="en-US" b="1" dirty="0">
              <a:solidFill>
                <a:srgbClr val="808080">
                  <a:lumMod val="75000"/>
                </a:srgbClr>
              </a:solidFill>
              <a:latin typeface="+mj-l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porculanski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i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keramički</a:t>
            </a:r>
            <a:r>
              <a:rPr lang="en-US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predmeti</a:t>
            </a:r>
            <a:endParaRPr lang="en-US" b="1" dirty="0">
              <a:solidFill>
                <a:srgbClr val="80808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1FFBC589-15F8-4D81-8F25-E623ABFE8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701" y="3470794"/>
            <a:ext cx="681580" cy="577863"/>
          </a:xfrm>
          <a:prstGeom prst="rect">
            <a:avLst/>
          </a:prstGeom>
        </p:spPr>
      </p:pic>
      <p:pic>
        <p:nvPicPr>
          <p:cNvPr id="4098" name="Picture 2" descr="Slikovni rezultat za RECIKLIRANJE STAKLA">
            <a:extLst>
              <a:ext uri="{FF2B5EF4-FFF2-40B4-BE49-F238E27FC236}">
                <a16:creationId xmlns:a16="http://schemas.microsoft.com/office/drawing/2014/main" id="{39F32865-6FBA-44AB-B64A-4C84C6740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509331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931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00E286-6DFF-4F80-8F80-F14BAC49D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060555" cy="672445"/>
          </a:xfrm>
        </p:spPr>
        <p:txBody>
          <a:bodyPr>
            <a:normAutofit/>
          </a:bodyPr>
          <a:lstStyle/>
          <a:p>
            <a:r>
              <a:rPr lang="hr-HR" sz="3200" dirty="0"/>
              <a:t>Odvojeno sakupljanje otpada (tekstil)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D9B2AD2-BE81-4E50-8473-0C4B874A7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155"/>
            <a:ext cx="9899540" cy="5052767"/>
          </a:xfrm>
        </p:spPr>
        <p:txBody>
          <a:bodyPr/>
          <a:lstStyle/>
          <a:p>
            <a:r>
              <a:rPr lang="hr-HR" dirty="0"/>
              <a:t>Ponovno se može upotrijebiti ili reciklirati 90 % tekstilnog otpada, </a:t>
            </a:r>
          </a:p>
          <a:p>
            <a:pPr marL="0" indent="0">
              <a:buNone/>
            </a:pPr>
            <a:r>
              <a:rPr lang="hr-HR" dirty="0"/>
              <a:t>     u Hrvatskoj recikliramo tek oko 1%. </a:t>
            </a:r>
          </a:p>
          <a:p>
            <a:r>
              <a:rPr lang="hr-HR" dirty="0"/>
              <a:t>Tekstilna industrija je jedan od najvećih zagađivača okoliša? </a:t>
            </a:r>
          </a:p>
          <a:p>
            <a:r>
              <a:rPr lang="hr-HR" dirty="0"/>
              <a:t>Tekstil čini 3% težine kućnih spremnika za odlaganje komunalnog otpada.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5E50891-6147-4881-A0F5-9CD7A3B28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8373" y="3188373"/>
            <a:ext cx="1528143" cy="2367546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C54DD90D-AD6C-43F8-9880-2D46443E0005}"/>
              </a:ext>
            </a:extLst>
          </p:cNvPr>
          <p:cNvSpPr txBox="1"/>
          <p:nvPr/>
        </p:nvSpPr>
        <p:spPr>
          <a:xfrm>
            <a:off x="1056620" y="3683866"/>
            <a:ext cx="3939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odjeća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ručnici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posteljina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zavjese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šeširi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kape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,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krpene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igračke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i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torbe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589610C-46F5-4224-B3B7-68A21CF41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281" y="3149528"/>
            <a:ext cx="567381" cy="520099"/>
          </a:xfrm>
          <a:prstGeom prst="rect">
            <a:avLst/>
          </a:pr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42BFDB20-F76E-4475-AD84-949A13FBEE8E}"/>
              </a:ext>
            </a:extLst>
          </p:cNvPr>
          <p:cNvSpPr txBox="1"/>
          <p:nvPr/>
        </p:nvSpPr>
        <p:spPr>
          <a:xfrm>
            <a:off x="5375491" y="3683866"/>
            <a:ext cx="3391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mokra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i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pljesniva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odjeća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i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obuća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te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ostali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otpad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koji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nije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otpadni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tekstil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i</a:t>
            </a:r>
            <a:r>
              <a:rPr lang="en-US" sz="2000" b="1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obuća</a:t>
            </a:r>
            <a:endParaRPr lang="en-US" sz="2000" b="1" dirty="0">
              <a:solidFill>
                <a:srgbClr val="80808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ED003CBF-309C-4FC6-A7BA-13A21A59F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491" y="3188373"/>
            <a:ext cx="567381" cy="49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231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0AF8237-39ED-43E7-84DD-CEA50EAA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2763"/>
          </a:xfrm>
        </p:spPr>
        <p:txBody>
          <a:bodyPr>
            <a:normAutofit fontScale="90000"/>
          </a:bodyPr>
          <a:lstStyle/>
          <a:p>
            <a:r>
              <a:rPr lang="hr-HR" dirty="0"/>
              <a:t>Reciklirajte opasni otpad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C694A34-8D3E-4D2B-BDF9-FEE7D5A84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00899"/>
            <a:ext cx="9767565" cy="5033913"/>
          </a:xfrm>
        </p:spPr>
        <p:txBody>
          <a:bodyPr/>
          <a:lstStyle/>
          <a:p>
            <a:r>
              <a:rPr lang="hr-HR" dirty="0"/>
              <a:t>Baterije, opasna maziva i motorna ulja, ostatke jestivih ulja odložite u za to predviđene spremnike u  </a:t>
            </a:r>
            <a:r>
              <a:rPr lang="hr-HR" dirty="0" err="1"/>
              <a:t>reciklažnom</a:t>
            </a:r>
            <a:r>
              <a:rPr lang="hr-HR" dirty="0"/>
              <a:t> dvorištu </a:t>
            </a:r>
          </a:p>
          <a:p>
            <a:r>
              <a:rPr lang="hr-HR" dirty="0"/>
              <a:t>Spremnici za baterije se nalaze i u trgovinama </a:t>
            </a:r>
          </a:p>
          <a:p>
            <a:r>
              <a:rPr lang="hr-HR" dirty="0"/>
              <a:t>Spremnici za maziva i motorna ulja na benzinskim postajama </a:t>
            </a:r>
          </a:p>
          <a:p>
            <a:r>
              <a:rPr lang="hr-HR" dirty="0"/>
              <a:t>Stare lijekove odnesite u ljekarne koje su ih dužne pravilno zbrinuti ili odložite u </a:t>
            </a:r>
            <a:r>
              <a:rPr lang="hr-HR" dirty="0" err="1"/>
              <a:t>reciklažno</a:t>
            </a:r>
            <a:r>
              <a:rPr lang="hr-HR" dirty="0"/>
              <a:t> dvorište! </a:t>
            </a:r>
          </a:p>
          <a:p>
            <a:r>
              <a:rPr lang="hr-HR" b="1" dirty="0"/>
              <a:t>UPAMTITE -</a:t>
            </a:r>
            <a:r>
              <a:rPr lang="hr-HR" dirty="0"/>
              <a:t> </a:t>
            </a:r>
            <a:r>
              <a:rPr lang="hr-HR" b="1" dirty="0"/>
              <a:t>opasnom otpadu nije mjesto u kontejnerima za komunalni otpad, ali ni u prirodi!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CCA1A80-093E-443F-AC50-5D8C923C3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542" y="3817855"/>
            <a:ext cx="3630449" cy="29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66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EFC705-52C2-4A88-AECF-9ECDEF8ED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653592"/>
          </a:xfrm>
        </p:spPr>
        <p:txBody>
          <a:bodyPr/>
          <a:lstStyle/>
          <a:p>
            <a:r>
              <a:rPr lang="hr-HR" dirty="0"/>
              <a:t>Organski ili biootpad </a:t>
            </a:r>
            <a:r>
              <a:rPr lang="hr-HR" dirty="0" err="1"/>
              <a:t>kompostiraj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4A07554-FA3F-475A-BCA9-376287142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63193"/>
            <a:ext cx="9871260" cy="5335570"/>
          </a:xfrm>
        </p:spPr>
        <p:txBody>
          <a:bodyPr/>
          <a:lstStyle/>
          <a:p>
            <a:r>
              <a:rPr lang="hr-HR" dirty="0"/>
              <a:t>Biootpad dijelimo na kuhinjski (ostaci hrane) i vrtni (zeleni) otpad. </a:t>
            </a:r>
          </a:p>
          <a:p>
            <a:r>
              <a:rPr lang="hr-HR" dirty="0"/>
              <a:t>Biootpad čini 1/3 kućnog otpada. </a:t>
            </a:r>
          </a:p>
          <a:p>
            <a:r>
              <a:rPr lang="hr-HR" dirty="0"/>
              <a:t>Kako </a:t>
            </a:r>
            <a:r>
              <a:rPr lang="hr-HR" dirty="0" err="1"/>
              <a:t>kompostirati</a:t>
            </a:r>
            <a:r>
              <a:rPr lang="hr-HR" dirty="0"/>
              <a:t>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482B328-D249-4571-AF0F-D85BF2466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334" y="2554663"/>
            <a:ext cx="7390744" cy="282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320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–"/>
              <a:defRPr sz="2800">
                <a:solidFill>
                  <a:srgbClr val="5F5F5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400">
                <a:solidFill>
                  <a:srgbClr val="5F5F5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–"/>
              <a:defRPr sz="2000">
                <a:solidFill>
                  <a:srgbClr val="5F5F5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panose="020B0604020202020204" pitchFamily="34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Arial" charset="0"/>
              <a:buChar char="»"/>
              <a:defRPr sz="2000">
                <a:solidFill>
                  <a:srgbClr val="5F5F5F"/>
                </a:solidFill>
                <a:latin typeface="+mn-lt"/>
              </a:defRPr>
            </a:lvl9pPr>
          </a:lstStyle>
          <a:p>
            <a:pPr defTabSz="914400">
              <a:buFont typeface="Arial" panose="020B0604020202020204" pitchFamily="34" charset="0"/>
              <a:buChar char="•"/>
            </a:pPr>
            <a:r>
              <a:rPr lang="hr-HR" altLang="sr-Latn-RS" sz="7200" kern="0" dirty="0">
                <a:latin typeface="+mj-lt"/>
              </a:rPr>
              <a:t>Na dno </a:t>
            </a:r>
            <a:r>
              <a:rPr lang="hr-HR" altLang="sr-Latn-RS" sz="7200" kern="0" dirty="0" err="1">
                <a:latin typeface="+mj-lt"/>
              </a:rPr>
              <a:t>kompostera</a:t>
            </a:r>
            <a:r>
              <a:rPr lang="hr-HR" altLang="sr-Latn-RS" sz="7200" kern="0" dirty="0">
                <a:latin typeface="+mj-lt"/>
              </a:rPr>
              <a:t> staviti usitnjeno granje (visina sloja do 15 cm)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hr-HR" altLang="sr-Latn-RS" sz="7200" kern="0" dirty="0">
                <a:latin typeface="+mj-lt"/>
              </a:rPr>
              <a:t>Dodati sloj lišća te slojeve usitnjenog (do 5 cm) i izmiješanog </a:t>
            </a:r>
            <a:r>
              <a:rPr lang="hr-HR" altLang="sr-Latn-RS" sz="7200" kern="0" dirty="0" err="1">
                <a:latin typeface="+mj-lt"/>
              </a:rPr>
              <a:t>biootpada</a:t>
            </a:r>
            <a:endParaRPr lang="hr-HR" altLang="sr-Latn-RS" sz="7200" kern="0" dirty="0">
              <a:latin typeface="+mj-lt"/>
            </a:endParaRPr>
          </a:p>
          <a:p>
            <a:pPr defTabSz="914400">
              <a:buFont typeface="Arial" panose="020B0604020202020204" pitchFamily="34" charset="0"/>
              <a:buChar char="•"/>
            </a:pPr>
            <a:r>
              <a:rPr lang="hr-HR" altLang="sr-Latn-RS" sz="7200" kern="0" dirty="0">
                <a:latin typeface="+mj-lt"/>
              </a:rPr>
              <a:t>Između slojeva biootpada nasuti tanki sloj vrtne zemlje ili svježeg komposta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hr-HR" altLang="sr-Latn-RS" sz="7200" kern="0" dirty="0">
                <a:latin typeface="+mj-lt"/>
              </a:rPr>
              <a:t>Ukoliko </a:t>
            </a:r>
            <a:r>
              <a:rPr lang="hr-HR" altLang="sr-Latn-RS" sz="7200" kern="0" dirty="0" err="1">
                <a:latin typeface="+mj-lt"/>
              </a:rPr>
              <a:t>komposter</a:t>
            </a:r>
            <a:r>
              <a:rPr lang="hr-HR" altLang="sr-Latn-RS" sz="7200" kern="0" dirty="0">
                <a:latin typeface="+mj-lt"/>
              </a:rPr>
              <a:t> nema vlastiti poklopac, </a:t>
            </a:r>
            <a:r>
              <a:rPr lang="hr-HR" altLang="sr-Latn-RS" sz="7200" kern="0" dirty="0" err="1">
                <a:latin typeface="+mj-lt"/>
              </a:rPr>
              <a:t>kompostnu</a:t>
            </a:r>
            <a:r>
              <a:rPr lang="hr-HR" altLang="sr-Latn-RS" sz="7200" kern="0" dirty="0">
                <a:latin typeface="+mj-lt"/>
              </a:rPr>
              <a:t> hrpu prekriti materijalom (jutena vreća, slama i sl.) koji propušta zrak, smanjuje isušivanje i gubitak topline, onemogućava ispiranje hranjivih sastojaka te sprječava raznošenje vjetrom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hr-HR" altLang="sr-Latn-RS" sz="7200" kern="0" dirty="0">
                <a:latin typeface="+mj-lt"/>
              </a:rPr>
              <a:t>Poslije 6 do 12 mjeseci kompost je zreo te ga treba prosijati. Veće komade koji su ostali na situ treba vratiti u proces kompostiranja</a:t>
            </a:r>
            <a:r>
              <a:rPr lang="hr-HR" altLang="sr-Latn-RS" sz="1600" kern="0" dirty="0">
                <a:latin typeface="Arial Narrow"/>
              </a:rPr>
              <a:t>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6F8C798B-84E2-47B7-8FEE-488B0D6C6C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365" t="726"/>
          <a:stretch/>
        </p:blipFill>
        <p:spPr>
          <a:xfrm>
            <a:off x="8641304" y="4800599"/>
            <a:ext cx="1383798" cy="151526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6F8C798B-84E2-47B7-8FEE-488B0D6C6C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01" t="789" r="31594" b="-600"/>
          <a:stretch/>
        </p:blipFill>
        <p:spPr>
          <a:xfrm>
            <a:off x="9149561" y="400436"/>
            <a:ext cx="1399033" cy="1523446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3"/>
          <a:srcRect t="805" r="63925"/>
          <a:stretch/>
        </p:blipFill>
        <p:spPr>
          <a:xfrm>
            <a:off x="10198912" y="2748624"/>
            <a:ext cx="1484555" cy="151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88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395F9E-B9B1-4130-897A-A550492B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08495"/>
          </a:xfrm>
        </p:spPr>
        <p:txBody>
          <a:bodyPr>
            <a:normAutofit fontScale="90000"/>
          </a:bodyPr>
          <a:lstStyle/>
          <a:p>
            <a:r>
              <a:rPr lang="hr-HR" dirty="0"/>
              <a:t>Obra pažnju na:</a:t>
            </a:r>
            <a:br>
              <a:rPr lang="hr-HR" dirty="0"/>
            </a:br>
            <a:endParaRPr lang="hr-HR" dirty="0"/>
          </a:p>
        </p:txBody>
      </p:sp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81FE4E0C-75A3-42C8-97AF-01975F181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785" y="2716697"/>
            <a:ext cx="2012624" cy="1341749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D30A6453-D989-4942-B39F-6C51AD44D082}"/>
              </a:ext>
            </a:extLst>
          </p:cNvPr>
          <p:cNvSpPr txBox="1"/>
          <p:nvPr/>
        </p:nvSpPr>
        <p:spPr>
          <a:xfrm>
            <a:off x="677334" y="1446710"/>
            <a:ext cx="7735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+mj-lt"/>
              </a:rPr>
              <a:t>• </a:t>
            </a:r>
            <a:r>
              <a:rPr lang="hr-HR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9A7200"/>
                </a:solidFill>
                <a:latin typeface="+mj-lt"/>
              </a:rPr>
              <a:t>sadržaj</a:t>
            </a:r>
            <a:r>
              <a:rPr lang="en-US" dirty="0">
                <a:solidFill>
                  <a:srgbClr val="9A72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9A7200"/>
                </a:solidFill>
                <a:latin typeface="+mj-lt"/>
              </a:rPr>
              <a:t>vlage</a:t>
            </a:r>
            <a:r>
              <a:rPr lang="en-US" dirty="0">
                <a:solidFill>
                  <a:srgbClr val="9A7200"/>
                </a:solidFill>
                <a:latin typeface="+mj-lt"/>
              </a:rPr>
              <a:t> u </a:t>
            </a:r>
            <a:r>
              <a:rPr lang="en-US" dirty="0" err="1">
                <a:solidFill>
                  <a:srgbClr val="9A7200"/>
                </a:solidFill>
                <a:latin typeface="+mj-lt"/>
              </a:rPr>
              <a:t>kompostu</a:t>
            </a:r>
            <a:r>
              <a:rPr lang="en-US" dirty="0">
                <a:solidFill>
                  <a:srgbClr val="9A7200"/>
                </a:solidFill>
                <a:latin typeface="+mj-lt"/>
              </a:rPr>
              <a:t>. 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kada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materijal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  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stisnemo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u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šaci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ne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smije</a:t>
            </a: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curiti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voda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a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kad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otpustimo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stisak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,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materijal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 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   t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reba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zadržati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oblik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zadobiven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stiskom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i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ne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smije</a:t>
            </a: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šuškati</a:t>
            </a:r>
            <a:br>
              <a:rPr lang="en-US" dirty="0">
                <a:solidFill>
                  <a:srgbClr val="9A7200"/>
                </a:solidFill>
                <a:latin typeface="+mj-lt"/>
              </a:rPr>
            </a:br>
            <a:r>
              <a:rPr lang="en-US" dirty="0">
                <a:solidFill>
                  <a:srgbClr val="9A7200"/>
                </a:solidFill>
                <a:latin typeface="+mj-lt"/>
              </a:rPr>
              <a:t>• </a:t>
            </a:r>
            <a:r>
              <a:rPr lang="hr-HR" dirty="0">
                <a:solidFill>
                  <a:srgbClr val="9A72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9A7200"/>
                </a:solidFill>
                <a:latin typeface="+mj-lt"/>
              </a:rPr>
              <a:t>prozračenost</a:t>
            </a:r>
            <a:r>
              <a:rPr lang="en-US" dirty="0">
                <a:solidFill>
                  <a:srgbClr val="9A72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9A7200"/>
                </a:solidFill>
                <a:latin typeface="+mj-lt"/>
              </a:rPr>
              <a:t>kompostne</a:t>
            </a:r>
            <a:r>
              <a:rPr lang="en-US" dirty="0">
                <a:solidFill>
                  <a:srgbClr val="9A72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9A7200"/>
                </a:solidFill>
                <a:latin typeface="+mj-lt"/>
              </a:rPr>
              <a:t>hrpe</a:t>
            </a:r>
            <a:r>
              <a:rPr lang="en-US" dirty="0">
                <a:solidFill>
                  <a:srgbClr val="9A7200"/>
                </a:solidFill>
                <a:latin typeface="+mj-lt"/>
              </a:rPr>
              <a:t>: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potrebno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je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redovito</a:t>
            </a:r>
            <a:r>
              <a:rPr lang="en-US" dirty="0">
                <a:solidFill>
                  <a:srgbClr val="808080">
                    <a:lumMod val="75000"/>
                  </a:srgbClr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808080">
                    <a:lumMod val="75000"/>
                  </a:srgbClr>
                </a:solidFill>
                <a:latin typeface="+mj-lt"/>
              </a:rPr>
              <a:t>prevrt</a:t>
            </a:r>
            <a:r>
              <a:rPr lang="hr-HR" dirty="0">
                <a:solidFill>
                  <a:srgbClr val="808080">
                    <a:lumMod val="75000"/>
                  </a:srgbClr>
                </a:solidFill>
                <a:latin typeface="+mj-lt"/>
              </a:rPr>
              <a:t>ati. </a:t>
            </a:r>
            <a:endParaRPr lang="en-US" dirty="0">
              <a:solidFill>
                <a:srgbClr val="808080">
                  <a:lumMod val="75000"/>
                </a:srgbClr>
              </a:solidFill>
              <a:latin typeface="+mj-lt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1D9F49E-F408-4C1A-8EAE-7179AC8F6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202" y="238331"/>
            <a:ext cx="1828800" cy="3429000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A3F691A0-9E3F-4D81-B44A-F64F0DC51370}"/>
              </a:ext>
            </a:extLst>
          </p:cNvPr>
          <p:cNvSpPr txBox="1"/>
          <p:nvPr/>
        </p:nvSpPr>
        <p:spPr>
          <a:xfrm>
            <a:off x="794996" y="4094473"/>
            <a:ext cx="102752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  <a:latin typeface="+mj-lt"/>
              </a:rPr>
              <a:t>Ukoliko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se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iz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komposta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širi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neugodan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miris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potrebno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je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dodati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više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piljevine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drvenastog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materijala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</a:t>
            </a:r>
            <a:r>
              <a:rPr lang="hr-HR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suhe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trave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sl.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te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pomiješati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porahliti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sadržaj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.</a:t>
            </a:r>
            <a:endParaRPr lang="hr-HR" dirty="0">
              <a:solidFill>
                <a:srgbClr val="000000"/>
              </a:solidFill>
              <a:latin typeface="+mj-lt"/>
            </a:endParaRPr>
          </a:p>
          <a:p>
            <a:pPr marL="34290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  <a:latin typeface="+mj-lt"/>
              </a:rPr>
              <a:t>Ako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je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miris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izrazito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kiselkast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može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se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upotrijebiti</a:t>
            </a:r>
            <a:r>
              <a:rPr lang="hr-HR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hidratizirano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vapno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. </a:t>
            </a:r>
            <a:endParaRPr lang="hr-HR" dirty="0">
              <a:solidFill>
                <a:srgbClr val="000000"/>
              </a:solidFill>
              <a:latin typeface="+mj-lt"/>
            </a:endParaRPr>
          </a:p>
          <a:p>
            <a:pPr marL="34290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  <a:latin typeface="+mj-lt"/>
              </a:rPr>
              <a:t>Ukoliko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je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kompost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presuh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može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se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ovlažiti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zalijevanjem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vodom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dodavanjem</a:t>
            </a:r>
            <a:r>
              <a:rPr lang="hr-HR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svježeg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kuhinjskog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otpada. </a:t>
            </a:r>
            <a:endParaRPr lang="hr-HR" dirty="0">
              <a:solidFill>
                <a:srgbClr val="000000"/>
              </a:solidFill>
              <a:latin typeface="+mj-lt"/>
            </a:endParaRPr>
          </a:p>
          <a:p>
            <a:pPr marL="34290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  <a:latin typeface="+mj-lt"/>
              </a:rPr>
              <a:t>Ako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je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proces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razgradnje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prespor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potrebno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je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dodati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više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biorazgradivog</a:t>
            </a:r>
            <a:r>
              <a:rPr lang="hr-HR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otpada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kao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što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su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svježa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trava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kuhinjski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+mj-lt"/>
              </a:rPr>
              <a:t>otpad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00384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54C3E1-605C-4FEE-B867-64A78D030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49897"/>
          </a:xfrm>
        </p:spPr>
        <p:txBody>
          <a:bodyPr>
            <a:normAutofit fontScale="90000"/>
          </a:bodyPr>
          <a:lstStyle/>
          <a:p>
            <a:r>
              <a:rPr lang="hr-HR" dirty="0"/>
              <a:t>Otpad za </a:t>
            </a:r>
            <a:r>
              <a:rPr lang="hr-HR" dirty="0" err="1"/>
              <a:t>reciklažno</a:t>
            </a:r>
            <a:r>
              <a:rPr lang="hr-HR" dirty="0"/>
              <a:t> dvorište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7117E07-05C9-47AC-A2C9-41BB15CFA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53765"/>
            <a:ext cx="9560175" cy="5265907"/>
          </a:xfrm>
        </p:spPr>
        <p:txBody>
          <a:bodyPr>
            <a:normAutofit/>
          </a:bodyPr>
          <a:lstStyle/>
          <a:p>
            <a:br>
              <a:rPr lang="hr-HR" sz="2000" dirty="0"/>
            </a:br>
            <a:r>
              <a:rPr lang="hr-HR" dirty="0"/>
              <a:t>1. Staklena</a:t>
            </a:r>
            <a:br>
              <a:rPr lang="hr-HR" dirty="0"/>
            </a:br>
            <a:r>
              <a:rPr lang="hr-HR" dirty="0"/>
              <a:t>2. Plastična</a:t>
            </a:r>
            <a:br>
              <a:rPr lang="hr-HR" dirty="0"/>
            </a:br>
            <a:r>
              <a:rPr lang="hr-HR" dirty="0"/>
              <a:t>3. Papirnata ambalaža</a:t>
            </a:r>
            <a:br>
              <a:rPr lang="hr-HR" dirty="0"/>
            </a:br>
            <a:r>
              <a:rPr lang="hr-HR" dirty="0"/>
              <a:t>4. Krupni ( glomazni) otpad</a:t>
            </a:r>
            <a:br>
              <a:rPr lang="hr-HR" dirty="0"/>
            </a:br>
            <a:r>
              <a:rPr lang="hr-HR" dirty="0"/>
              <a:t>5. Razni namještaj</a:t>
            </a:r>
            <a:br>
              <a:rPr lang="hr-HR" dirty="0"/>
            </a:br>
            <a:r>
              <a:rPr lang="hr-HR" dirty="0"/>
              <a:t>6. Električni otpad (kućanske aparate i bijelu tehniku)</a:t>
            </a:r>
            <a:br>
              <a:rPr lang="hr-HR" dirty="0"/>
            </a:br>
            <a:r>
              <a:rPr lang="hr-HR" dirty="0"/>
              <a:t>7. Tekstil, staru odjeću i obuću</a:t>
            </a:r>
            <a:br>
              <a:rPr lang="hr-HR" dirty="0"/>
            </a:br>
            <a:r>
              <a:rPr lang="hr-HR" dirty="0"/>
              <a:t>8. Dijelove </a:t>
            </a:r>
            <a:r>
              <a:rPr lang="hr-HR" dirty="0" err="1"/>
              <a:t>autokaroserije</a:t>
            </a:r>
            <a:br>
              <a:rPr lang="hr-HR" dirty="0"/>
            </a:br>
            <a:r>
              <a:rPr lang="hr-HR" dirty="0"/>
              <a:t>9. Stiropor, građevinski otpad manje količine (do 100 kg)</a:t>
            </a:r>
            <a:br>
              <a:rPr lang="hr-HR" dirty="0"/>
            </a:br>
            <a:r>
              <a:rPr lang="hr-HR" dirty="0"/>
              <a:t>10. Jestiva i motorna ulja, otpadne filtere i </a:t>
            </a:r>
            <a:r>
              <a:rPr lang="hr-HR" dirty="0" err="1"/>
              <a:t>zauljene</a:t>
            </a:r>
            <a:r>
              <a:rPr lang="hr-HR" dirty="0"/>
              <a:t> krpe</a:t>
            </a:r>
            <a:br>
              <a:rPr lang="hr-HR" dirty="0"/>
            </a:br>
            <a:r>
              <a:rPr lang="hr-HR" dirty="0"/>
              <a:t>11. Opasni otpad u količinama koji nastaju u kućanstvima (baterije, akumulatori, fluorescentne cijevi, azbest) i dr.“</a:t>
            </a:r>
            <a:br>
              <a:rPr lang="hr-HR" dirty="0"/>
            </a:br>
            <a:br>
              <a:rPr lang="hr-HR" dirty="0"/>
            </a:br>
            <a:r>
              <a:rPr lang="hr-HR" dirty="0"/>
              <a:t>Osim dopremanja otpada na lokaciju </a:t>
            </a:r>
            <a:r>
              <a:rPr lang="hr-HR" dirty="0" err="1"/>
              <a:t>Reciklažnog</a:t>
            </a:r>
            <a:r>
              <a:rPr lang="hr-HR" dirty="0"/>
              <a:t> dvorišta </a:t>
            </a:r>
            <a:r>
              <a:rPr lang="hr-HR" dirty="0" err="1"/>
              <a:t>Gripoli</a:t>
            </a:r>
            <a:r>
              <a:rPr lang="hr-HR" dirty="0"/>
              <a:t>, građani imaju mogućnost </a:t>
            </a:r>
            <a:r>
              <a:rPr lang="hr-HR" b="1" dirty="0"/>
              <a:t>predaje krupnog (glomaznog) otpada</a:t>
            </a:r>
            <a:r>
              <a:rPr lang="hr-HR" dirty="0"/>
              <a:t> </a:t>
            </a:r>
            <a:r>
              <a:rPr lang="hr-HR" b="1" dirty="0"/>
              <a:t>sa same adrese nekretnine bez naknade u količini do 2m3 godišnje</a:t>
            </a:r>
            <a:r>
              <a:rPr lang="hr-HR" dirty="0"/>
              <a:t>, pozivom na </a:t>
            </a:r>
            <a:r>
              <a:rPr lang="hr-HR" b="1" dirty="0"/>
              <a:t>telefon broj 815-757</a:t>
            </a:r>
            <a:r>
              <a:rPr lang="hr-H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39299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84879D-E2AA-4305-B8FF-4E398C0B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3019"/>
          </a:xfrm>
        </p:spPr>
        <p:txBody>
          <a:bodyPr/>
          <a:lstStyle/>
          <a:p>
            <a:r>
              <a:rPr lang="hr-HR" dirty="0"/>
              <a:t> </a:t>
            </a:r>
            <a:r>
              <a:rPr lang="hr-HR" sz="3200" dirty="0"/>
              <a:t>Simboli za </a:t>
            </a:r>
            <a:r>
              <a:rPr lang="hr-HR" sz="3200" dirty="0" err="1"/>
              <a:t>reciklažno</a:t>
            </a:r>
            <a:r>
              <a:rPr lang="hr-HR" sz="3200" dirty="0"/>
              <a:t> odvajanje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2100ED9-E143-4F3A-86E3-F5AE09027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4595"/>
            <a:ext cx="9352786" cy="4636768"/>
          </a:xfrm>
        </p:spPr>
        <p:txBody>
          <a:bodyPr/>
          <a:lstStyle/>
          <a:p>
            <a:r>
              <a:rPr lang="hr-HR" dirty="0">
                <a:solidFill>
                  <a:srgbClr val="40454A"/>
                </a:solidFill>
                <a:latin typeface="Helvetica Neue"/>
              </a:rPr>
              <a:t>Danas gotovo sva ambalaža sadrži jednu ili više simbola za </a:t>
            </a:r>
            <a:r>
              <a:rPr lang="hr-HR" dirty="0" err="1">
                <a:solidFill>
                  <a:srgbClr val="40454A"/>
                </a:solidFill>
                <a:latin typeface="Helvetica Neue"/>
              </a:rPr>
              <a:t>reciklažno</a:t>
            </a:r>
            <a:r>
              <a:rPr lang="hr-HR" dirty="0">
                <a:solidFill>
                  <a:srgbClr val="40454A"/>
                </a:solidFill>
                <a:latin typeface="Helvetica Neue"/>
              </a:rPr>
              <a:t> odvajanje, tj. uporabu, a koje izgledaju na prikazane načine.  </a:t>
            </a:r>
          </a:p>
          <a:p>
            <a:endParaRPr lang="hr-HR" dirty="0">
              <a:solidFill>
                <a:srgbClr val="40454A"/>
              </a:solidFill>
              <a:latin typeface="Helvetica Neue"/>
            </a:endParaRPr>
          </a:p>
          <a:p>
            <a:endParaRPr lang="hr-HR" dirty="0">
              <a:solidFill>
                <a:srgbClr val="40454A"/>
              </a:solidFill>
              <a:latin typeface="Helvetica Neue"/>
            </a:endParaRPr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D4BA8F0-77D4-4E94-9490-A42AA75FB9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1" t="5543" r="6189" b="5161"/>
          <a:stretch/>
        </p:blipFill>
        <p:spPr>
          <a:xfrm>
            <a:off x="1088098" y="2203763"/>
            <a:ext cx="8531258" cy="439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15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BF8F96-81D2-4B26-A72E-2DF2EC22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78177"/>
          </a:xfrm>
        </p:spPr>
        <p:txBody>
          <a:bodyPr>
            <a:normAutofit fontScale="90000"/>
          </a:bodyPr>
          <a:lstStyle/>
          <a:p>
            <a:r>
              <a:rPr lang="hr-HR" dirty="0"/>
              <a:t>I vi možete biti dio promjene - smanjite otpad, ponovno upotrijebite i reciklirajte!</a:t>
            </a:r>
          </a:p>
        </p:txBody>
      </p:sp>
      <p:pic>
        <p:nvPicPr>
          <p:cNvPr id="6146" name="Picture 2" descr="Slikovni rezultat za važnost recikliranja">
            <a:extLst>
              <a:ext uri="{FF2B5EF4-FFF2-40B4-BE49-F238E27FC236}">
                <a16:creationId xmlns:a16="http://schemas.microsoft.com/office/drawing/2014/main" id="{4C1A3CCE-21C3-4BFC-87D1-2F8723C165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603" y="1809599"/>
            <a:ext cx="4421171" cy="354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avokutnik 3">
            <a:extLst>
              <a:ext uri="{FF2B5EF4-FFF2-40B4-BE49-F238E27FC236}">
                <a16:creationId xmlns:a16="http://schemas.microsoft.com/office/drawing/2014/main" id="{6547EB0B-2BCA-46E7-8207-12A63552267D}"/>
              </a:ext>
            </a:extLst>
          </p:cNvPr>
          <p:cNvSpPr/>
          <p:nvPr/>
        </p:nvSpPr>
        <p:spPr>
          <a:xfrm>
            <a:off x="3374796" y="5670221"/>
            <a:ext cx="35263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200" dirty="0"/>
              <a:t>HVALA NA PAŽNJI!</a:t>
            </a:r>
          </a:p>
        </p:txBody>
      </p:sp>
    </p:spTree>
    <p:extLst>
      <p:ext uri="{BB962C8B-B14F-4D97-AF65-F5344CB8AC3E}">
        <p14:creationId xmlns:p14="http://schemas.microsoft.com/office/powerpoint/2010/main" val="3305669770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550</TotalTime>
  <Words>1653</Words>
  <Application>Microsoft Office PowerPoint</Application>
  <PresentationFormat>Widescreen</PresentationFormat>
  <Paragraphs>183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Narrow</vt:lpstr>
      <vt:lpstr>Calibri</vt:lpstr>
      <vt:lpstr>Helvetica Neue</vt:lpstr>
      <vt:lpstr>Trebuchet MS</vt:lpstr>
      <vt:lpstr>Wingdings 3</vt:lpstr>
      <vt:lpstr>Faseta</vt:lpstr>
      <vt:lpstr>PowerPoint Presentation</vt:lpstr>
      <vt:lpstr>Što je to otpad…? </vt:lpstr>
      <vt:lpstr>ZAKONSKE OBVEZE </vt:lpstr>
      <vt:lpstr>Količine odvojeno sakupljenog komunalnog otpada u RH (2010.-2017.) </vt:lpstr>
      <vt:lpstr>Oporaba komunalnog otpada u RH </vt:lpstr>
      <vt:lpstr>Shema sustava gospodarenja otpadom  </vt:lpstr>
      <vt:lpstr> HIJERARHIJA GOSPODARENJA OTPADOM</vt:lpstr>
      <vt:lpstr>Sprječavanje nastajanja otpada </vt:lpstr>
      <vt:lpstr>Primjeri sprječavanja nastanka otpada: </vt:lpstr>
      <vt:lpstr>KRUŽNO GOSPODARSTVO</vt:lpstr>
      <vt:lpstr>JESTE LI ZNALI?</vt:lpstr>
      <vt:lpstr>KAKO SMANJITI PLASTIČNI OTPAD?  </vt:lpstr>
      <vt:lpstr>Ponovna uporaba predmeta</vt:lpstr>
      <vt:lpstr>Odvojeno sakupljanje otpada</vt:lpstr>
      <vt:lpstr>Odvojeno sakupljanje otpada (papir i karton)</vt:lpstr>
      <vt:lpstr>Odvojeno sakupljanje otpada (plastika i metal)</vt:lpstr>
      <vt:lpstr>Problem recikliranja plastike</vt:lpstr>
      <vt:lpstr>Odvojeno sakupljanje otpada (staklena ambalaža) </vt:lpstr>
      <vt:lpstr>Odvojeno sakupljanje otpada (tekstil)</vt:lpstr>
      <vt:lpstr>Reciklirajte opasni otpad</vt:lpstr>
      <vt:lpstr>Organski ili biootpad kompostiraj</vt:lpstr>
      <vt:lpstr>Obra pažnju na: </vt:lpstr>
      <vt:lpstr>Otpad za reciklažno dvorište</vt:lpstr>
      <vt:lpstr> Simboli za reciklažno odvajanje</vt:lpstr>
      <vt:lpstr>I vi možete biti dio promjene - smanjite otpad, ponovno upotrijebite i reciklirajte!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Zvex</dc:creator>
  <cp:lastModifiedBy>petra pilat jakovcic</cp:lastModifiedBy>
  <cp:revision>48</cp:revision>
  <dcterms:created xsi:type="dcterms:W3CDTF">2019-10-09T19:11:27Z</dcterms:created>
  <dcterms:modified xsi:type="dcterms:W3CDTF">2019-10-12T15:12:55Z</dcterms:modified>
</cp:coreProperties>
</file>